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49" r:id="rId1"/>
  </p:sldMasterIdLst>
  <p:notesMasterIdLst>
    <p:notesMasterId r:id="rId35"/>
  </p:notesMasterIdLst>
  <p:handoutMasterIdLst>
    <p:handoutMasterId r:id="rId36"/>
  </p:handoutMasterIdLst>
  <p:sldIdLst>
    <p:sldId id="390" r:id="rId2"/>
    <p:sldId id="394" r:id="rId3"/>
    <p:sldId id="489" r:id="rId4"/>
    <p:sldId id="491" r:id="rId5"/>
    <p:sldId id="492" r:id="rId6"/>
    <p:sldId id="516" r:id="rId7"/>
    <p:sldId id="517" r:id="rId8"/>
    <p:sldId id="518" r:id="rId9"/>
    <p:sldId id="519" r:id="rId10"/>
    <p:sldId id="520" r:id="rId11"/>
    <p:sldId id="521" r:id="rId12"/>
    <p:sldId id="522" r:id="rId13"/>
    <p:sldId id="523" r:id="rId14"/>
    <p:sldId id="524" r:id="rId15"/>
    <p:sldId id="525" r:id="rId16"/>
    <p:sldId id="526" r:id="rId17"/>
    <p:sldId id="527" r:id="rId18"/>
    <p:sldId id="513" r:id="rId19"/>
    <p:sldId id="514" r:id="rId20"/>
    <p:sldId id="515" r:id="rId21"/>
    <p:sldId id="504" r:id="rId22"/>
    <p:sldId id="505" r:id="rId23"/>
    <p:sldId id="506" r:id="rId24"/>
    <p:sldId id="508" r:id="rId25"/>
    <p:sldId id="509" r:id="rId26"/>
    <p:sldId id="510" r:id="rId27"/>
    <p:sldId id="511" r:id="rId28"/>
    <p:sldId id="512" r:id="rId29"/>
    <p:sldId id="493" r:id="rId30"/>
    <p:sldId id="498" r:id="rId31"/>
    <p:sldId id="499" r:id="rId32"/>
    <p:sldId id="500" r:id="rId33"/>
    <p:sldId id="443" r:id="rId34"/>
  </p:sldIdLst>
  <p:sldSz cx="9144000" cy="6858000" type="screen4x3"/>
  <p:notesSz cx="6858000" cy="9774238"/>
  <p:kinsoku lang="ja-JP" invalStChars="" invalEndChars=""/>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3300"/>
    <a:srgbClr val="FF9933"/>
    <a:srgbClr val="FF9900"/>
    <a:srgbClr val="E6E8EC"/>
    <a:srgbClr val="FFFF66"/>
    <a:srgbClr val="FFCC00"/>
    <a:srgbClr val="CC6600"/>
    <a:srgbClr val="1407C1"/>
    <a:srgbClr val="E56F0D"/>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1099" autoAdjust="0"/>
  </p:normalViewPr>
  <p:slideViewPr>
    <p:cSldViewPr>
      <p:cViewPr>
        <p:scale>
          <a:sx n="59" d="100"/>
          <a:sy n="59" d="100"/>
        </p:scale>
        <p:origin x="-122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834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idx="2"/>
          </p:nvPr>
        </p:nvSpPr>
        <p:spPr bwMode="auto">
          <a:xfrm>
            <a:off x="1158875" y="866775"/>
            <a:ext cx="4540250" cy="339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sp>
      <p:pic>
        <p:nvPicPr>
          <p:cNvPr id="6147"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9188" y="4641850"/>
            <a:ext cx="4603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48132" name="Rectangle 4"/>
          <p:cNvSpPr>
            <a:spLocks noChangeArrowheads="1"/>
          </p:cNvSpPr>
          <p:nvPr/>
        </p:nvSpPr>
        <p:spPr bwMode="auto">
          <a:xfrm>
            <a:off x="4237038" y="4768850"/>
            <a:ext cx="557212"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fontAlgn="auto" hangingPunct="1">
              <a:spcBef>
                <a:spcPts val="0"/>
              </a:spcBef>
              <a:spcAft>
                <a:spcPts val="0"/>
              </a:spcAft>
              <a:defRPr/>
            </a:pPr>
            <a:r>
              <a:rPr lang="it-IT" altLang="it-IT" sz="1200"/>
              <a:t>Note:</a:t>
            </a:r>
          </a:p>
        </p:txBody>
      </p:sp>
      <p:sp>
        <p:nvSpPr>
          <p:cNvPr id="48133" name="Rectangle 5"/>
          <p:cNvSpPr>
            <a:spLocks noChangeArrowheads="1"/>
          </p:cNvSpPr>
          <p:nvPr/>
        </p:nvSpPr>
        <p:spPr bwMode="auto">
          <a:xfrm>
            <a:off x="3576638" y="5307013"/>
            <a:ext cx="2733675"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a:p>
            <a:pPr eaLnBrk="1" fontAlgn="auto" hangingPunct="1">
              <a:spcBef>
                <a:spcPct val="20000"/>
              </a:spcBef>
              <a:spcAft>
                <a:spcPts val="0"/>
              </a:spcAft>
              <a:defRPr/>
            </a:pPr>
            <a:endParaRPr lang="it-IT" altLang="it-IT" sz="900"/>
          </a:p>
          <a:p>
            <a:pPr eaLnBrk="1" fontAlgn="auto" hangingPunct="1">
              <a:spcBef>
                <a:spcPct val="20000"/>
              </a:spcBef>
              <a:spcAft>
                <a:spcPts val="0"/>
              </a:spcAft>
              <a:defRPr/>
            </a:pPr>
            <a:r>
              <a:rPr lang="it-IT" altLang="it-IT" sz="900"/>
              <a:t>________________________________________</a:t>
            </a:r>
          </a:p>
        </p:txBody>
      </p:sp>
      <p:sp>
        <p:nvSpPr>
          <p:cNvPr id="48134" name="Rectangle 6"/>
          <p:cNvSpPr>
            <a:spLocks noChangeArrowheads="1"/>
          </p:cNvSpPr>
          <p:nvPr/>
        </p:nvSpPr>
        <p:spPr bwMode="auto">
          <a:xfrm>
            <a:off x="1208088" y="673100"/>
            <a:ext cx="12922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fontAlgn="auto" hangingPunct="1">
              <a:spcBef>
                <a:spcPts val="0"/>
              </a:spcBef>
              <a:spcAft>
                <a:spcPts val="0"/>
              </a:spcAft>
              <a:defRPr/>
            </a:pPr>
            <a:r>
              <a:rPr lang="it-IT" altLang="it-IT" sz="900" i="1"/>
              <a:t>PROBLEM SOLVING</a:t>
            </a:r>
          </a:p>
        </p:txBody>
      </p:sp>
      <p:sp>
        <p:nvSpPr>
          <p:cNvPr id="48135" name="Rectangle 7"/>
          <p:cNvSpPr>
            <a:spLocks noChangeArrowheads="1"/>
          </p:cNvSpPr>
          <p:nvPr/>
        </p:nvSpPr>
        <p:spPr bwMode="auto">
          <a:xfrm>
            <a:off x="3252788" y="9458325"/>
            <a:ext cx="3333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fontAlgn="auto" hangingPunct="1">
              <a:spcBef>
                <a:spcPts val="0"/>
              </a:spcBef>
              <a:spcAft>
                <a:spcPts val="0"/>
              </a:spcAft>
              <a:defRPr/>
            </a:pPr>
            <a:fld id="{491BDA1B-D6FE-4B95-8C95-43D8E84F4251}" type="slidenum">
              <a:rPr lang="it-IT" altLang="it-IT" sz="1000"/>
              <a:pPr algn="ctr" eaLnBrk="1" fontAlgn="auto" hangingPunct="1">
                <a:spcBef>
                  <a:spcPts val="0"/>
                </a:spcBef>
                <a:spcAft>
                  <a:spcPts val="0"/>
                </a:spcAft>
                <a:defRPr/>
              </a:pPr>
              <a:t>‹N›</a:t>
            </a:fld>
            <a:endParaRPr lang="it-IT" altLang="it-IT" sz="1000"/>
          </a:p>
        </p:txBody>
      </p:sp>
      <p:sp>
        <p:nvSpPr>
          <p:cNvPr id="48136" name="Rectangle 8"/>
          <p:cNvSpPr>
            <a:spLocks noChangeArrowheads="1"/>
          </p:cNvSpPr>
          <p:nvPr/>
        </p:nvSpPr>
        <p:spPr bwMode="auto">
          <a:xfrm>
            <a:off x="588963" y="9428163"/>
            <a:ext cx="950912"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fontAlgn="auto" hangingPunct="1">
              <a:spcBef>
                <a:spcPts val="0"/>
              </a:spcBef>
              <a:spcAft>
                <a:spcPts val="0"/>
              </a:spcAft>
              <a:defRPr/>
            </a:pPr>
            <a:r>
              <a:rPr lang="it-IT" altLang="it-IT" sz="900"/>
              <a:t>© ISVOR-FIAT</a:t>
            </a:r>
          </a:p>
        </p:txBody>
      </p:sp>
    </p:spTree>
    <p:extLst>
      <p:ext uri="{BB962C8B-B14F-4D97-AF65-F5344CB8AC3E}">
        <p14:creationId xmlns:p14="http://schemas.microsoft.com/office/powerpoint/2010/main" val="24736162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image" Target="../media/image6.wmf"/></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88938" y="657225"/>
            <a:ext cx="6308725" cy="899477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it-IT" altLang="it-IT" sz="16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3"/>
          <p:cNvSpPr>
            <a:spLocks noChangeArrowheads="1"/>
          </p:cNvSpPr>
          <p:nvPr/>
        </p:nvSpPr>
        <p:spPr bwMode="auto">
          <a:xfrm>
            <a:off x="1200150" y="3094038"/>
            <a:ext cx="4441825" cy="1155700"/>
          </a:xfrm>
          <a:prstGeom prst="rect">
            <a:avLst/>
          </a:prstGeom>
          <a:solidFill>
            <a:schemeClr val="bg1"/>
          </a:solidFill>
          <a:ln w="12700">
            <a:solidFill>
              <a:srgbClr val="00279F"/>
            </a:solidFill>
            <a:miter lim="800000"/>
            <a:headEnd/>
            <a:tailEnd/>
          </a:ln>
          <a:effectLst>
            <a:outerShdw dist="107763" dir="2700000" algn="ctr" rotWithShape="0">
              <a:srgbClr val="00279F"/>
            </a:outerShdw>
          </a:effectLst>
        </p:spPr>
        <p:txBody>
          <a:bodyPr wrap="none" anchor="ct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it-IT" altLang="it-IT" sz="16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6" name="Rectangle 4"/>
          <p:cNvSpPr>
            <a:spLocks noChangeArrowheads="1"/>
          </p:cNvSpPr>
          <p:nvPr/>
        </p:nvSpPr>
        <p:spPr bwMode="auto">
          <a:xfrm>
            <a:off x="2060575" y="3219450"/>
            <a:ext cx="2719388"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it-IT" altLang="it-IT" sz="2800" b="1" i="0" u="none" strike="noStrike" kern="1200" cap="none" spc="0" normalizeH="0" baseline="0" noProof="0">
                <a:ln>
                  <a:noFill/>
                </a:ln>
                <a:solidFill>
                  <a:srgbClr val="00279F"/>
                </a:solidFill>
                <a:effectLst/>
                <a:uLnTx/>
                <a:uFillTx/>
                <a:latin typeface="Arial" panose="020B0604020202020204" pitchFamily="34" charset="0"/>
                <a:ea typeface="+mn-ea"/>
                <a:cs typeface="+mn-cs"/>
              </a:rPr>
              <a:t>IL  PROCESSO</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it-IT" altLang="it-IT" sz="2800" b="1" i="0" u="none" strike="noStrike" kern="1200" cap="none" spc="0" normalizeH="0" baseline="0" noProof="0">
                <a:ln>
                  <a:noFill/>
                </a:ln>
                <a:solidFill>
                  <a:srgbClr val="00279F"/>
                </a:solidFill>
                <a:effectLst/>
                <a:uLnTx/>
                <a:uFillTx/>
                <a:latin typeface="Arial" panose="020B0604020202020204" pitchFamily="34" charset="0"/>
                <a:ea typeface="+mn-ea"/>
                <a:cs typeface="+mn-cs"/>
              </a:rPr>
              <a:t>DECISIONALE</a:t>
            </a:r>
          </a:p>
        </p:txBody>
      </p:sp>
      <p:pic>
        <p:nvPicPr>
          <p:cNvPr id="8197"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413" y="8993188"/>
            <a:ext cx="63293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8198"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8" y="146050"/>
            <a:ext cx="6329362"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 name="Segnaposto note 6"/>
          <p:cNvSpPr>
            <a:spLocks noGrp="1"/>
          </p:cNvSpPr>
          <p:nvPr>
            <p:ph type="body" idx="1"/>
          </p:nvPr>
        </p:nvSpPr>
        <p:spPr>
          <a:xfrm>
            <a:off x="685800" y="4643438"/>
            <a:ext cx="5486400" cy="4397375"/>
          </a:xfrm>
          <a:prstGeom prst="rect">
            <a:avLst/>
          </a:prstGeom>
        </p:spPr>
        <p:txBody>
          <a:bodyPr>
            <a:normAutofit/>
          </a:bodyPr>
          <a:lstStyle/>
          <a:p>
            <a:endParaRPr lang="it-IT" dirty="0"/>
          </a:p>
        </p:txBody>
      </p:sp>
    </p:spTree>
    <p:extLst>
      <p:ext uri="{BB962C8B-B14F-4D97-AF65-F5344CB8AC3E}">
        <p14:creationId xmlns:p14="http://schemas.microsoft.com/office/powerpoint/2010/main" val="2800166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xfrm>
            <a:off x="3885069" y="9284388"/>
            <a:ext cx="2971836" cy="487573"/>
          </a:xfrm>
          <a:prstGeom prst="rect">
            <a:avLst/>
          </a:prstGeom>
        </p:spPr>
        <p:txBody>
          <a:bodyPr/>
          <a:lstStyle/>
          <a:p>
            <a:pPr>
              <a:defRPr/>
            </a:pPr>
            <a:fld id="{E91D2747-F508-4B9B-A1BB-7B1E569BCC88}" type="slidenum">
              <a:rPr lang="it-IT" smtClean="0"/>
              <a:pPr>
                <a:defRPr/>
              </a:pPr>
              <a:t>27</a:t>
            </a:fld>
            <a:endParaRPr lang="it-IT" smtClean="0"/>
          </a:p>
        </p:txBody>
      </p:sp>
      <p:sp>
        <p:nvSpPr>
          <p:cNvPr id="104451" name="Rectangle 2"/>
          <p:cNvSpPr>
            <a:spLocks noGrp="1" noRot="1" noChangeAspect="1" noChangeArrowheads="1" noTextEdit="1"/>
          </p:cNvSpPr>
          <p:nvPr>
            <p:ph type="sldImg"/>
          </p:nvPr>
        </p:nvSpPr>
        <p:spPr>
          <a:xfrm>
            <a:off x="1163638" y="866775"/>
            <a:ext cx="4530725" cy="3397250"/>
          </a:xfrm>
          <a:solidFill>
            <a:srgbClr val="FFFFFF"/>
          </a:solidFill>
          <a:ln/>
        </p:spPr>
      </p:sp>
      <p:sp>
        <p:nvSpPr>
          <p:cNvPr id="104452" name="Rectangle 3"/>
          <p:cNvSpPr>
            <a:spLocks noGrp="1" noChangeArrowheads="1"/>
          </p:cNvSpPr>
          <p:nvPr>
            <p:ph type="body" idx="1"/>
          </p:nvPr>
        </p:nvSpPr>
        <p:spPr>
          <a:xfrm>
            <a:off x="913992" y="4642271"/>
            <a:ext cx="5030018" cy="4398181"/>
          </a:xfrm>
          <a:prstGeom prst="rect">
            <a:avLst/>
          </a:prstGeom>
          <a:solidFill>
            <a:srgbClr val="FFFFFF"/>
          </a:solidFill>
          <a:ln cap="flat" algn="ctr">
            <a:solidFill>
              <a:srgbClr val="000000"/>
            </a:solidFill>
          </a:ln>
        </p:spPr>
        <p:txBody>
          <a:bodyPr/>
          <a:lstStyle/>
          <a:p>
            <a:pPr eaLnBrk="1" hangingPunct="1"/>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63638" y="866775"/>
            <a:ext cx="4530725" cy="3397250"/>
          </a:xfrm>
        </p:spPr>
      </p:sp>
      <p:sp>
        <p:nvSpPr>
          <p:cNvPr id="3" name="Segnaposto note 2"/>
          <p:cNvSpPr>
            <a:spLocks noGrp="1"/>
          </p:cNvSpPr>
          <p:nvPr>
            <p:ph type="body" idx="1"/>
          </p:nvPr>
        </p:nvSpPr>
        <p:spPr>
          <a:xfrm>
            <a:off x="685800" y="4643438"/>
            <a:ext cx="5486400" cy="4397375"/>
          </a:xfrm>
          <a:prstGeom prst="rect">
            <a:avLst/>
          </a:prstGeom>
        </p:spPr>
        <p:txBody>
          <a:bodyPr>
            <a:normAutofit/>
          </a:bodyPr>
          <a:lstStyle/>
          <a:p>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4"/>
          <p:cNvGrpSpPr>
            <a:grpSpLocks/>
          </p:cNvGrpSpPr>
          <p:nvPr/>
        </p:nvGrpSpPr>
        <p:grpSpPr bwMode="auto">
          <a:xfrm>
            <a:off x="203200" y="0"/>
            <a:ext cx="3778250" cy="6858000"/>
            <a:chOff x="203200" y="0"/>
            <a:chExt cx="3778250" cy="6858001"/>
          </a:xfrm>
        </p:grpSpPr>
        <p:sp>
          <p:nvSpPr>
            <p:cNvPr id="5" name="Freeform 6"/>
            <p:cNvSpPr>
              <a:spLocks/>
            </p:cNvSpPr>
            <p:nvPr/>
          </p:nvSpPr>
          <p:spPr bwMode="auto">
            <a:xfrm>
              <a:off x="641350" y="0"/>
              <a:ext cx="1365250" cy="3971925"/>
            </a:xfrm>
            <a:custGeom>
              <a:avLst/>
              <a:gdLst>
                <a:gd name="T0" fmla="*/ 0 w 860"/>
                <a:gd name="T1" fmla="*/ 3881438 h 2502"/>
                <a:gd name="T2" fmla="*/ 361950 w 860"/>
                <a:gd name="T3" fmla="*/ 3971925 h 2502"/>
                <a:gd name="T4" fmla="*/ 1365250 w 860"/>
                <a:gd name="T5" fmla="*/ 0 h 2502"/>
                <a:gd name="T6" fmla="*/ 984250 w 860"/>
                <a:gd name="T7" fmla="*/ 0 h 2502"/>
                <a:gd name="T8" fmla="*/ 0 w 860"/>
                <a:gd name="T9" fmla="*/ 3881438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6" name="Freeform 7"/>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p:cNvSpPr>
            <a:spLocks/>
          </p:cNvSpPr>
          <p:nvPr/>
        </p:nvSpPr>
        <p:spPr bwMode="auto">
          <a:xfrm>
            <a:off x="203200" y="3771900"/>
            <a:ext cx="361950" cy="90488"/>
          </a:xfrm>
          <a:custGeom>
            <a:avLst/>
            <a:gdLst>
              <a:gd name="T0" fmla="*/ 361950 w 228"/>
              <a:gd name="T1" fmla="*/ 90488 h 57"/>
              <a:gd name="T2" fmla="*/ 0 w 228"/>
              <a:gd name="T3" fmla="*/ 0 h 57"/>
              <a:gd name="T4" fmla="*/ 352425 w 228"/>
              <a:gd name="T5" fmla="*/ 85725 h 57"/>
              <a:gd name="T6" fmla="*/ 361950 w 228"/>
              <a:gd name="T7" fmla="*/ 90488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12" name="Freeform 13"/>
          <p:cNvSpPr>
            <a:spLocks/>
          </p:cNvSpPr>
          <p:nvPr/>
        </p:nvSpPr>
        <p:spPr bwMode="auto">
          <a:xfrm>
            <a:off x="560388" y="3867150"/>
            <a:ext cx="61912" cy="80963"/>
          </a:xfrm>
          <a:custGeom>
            <a:avLst/>
            <a:gdLst>
              <a:gd name="T0" fmla="*/ 0 w 39"/>
              <a:gd name="T1" fmla="*/ 0 h 51"/>
              <a:gd name="T2" fmla="*/ 61912 w 39"/>
              <a:gd name="T3" fmla="*/ 80963 h 51"/>
              <a:gd name="T4" fmla="*/ 4762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2" name="Title 1"/>
          <p:cNvSpPr>
            <a:spLocks noGrp="1"/>
          </p:cNvSpPr>
          <p:nvPr>
            <p:ph type="ctrTitle"/>
          </p:nvPr>
        </p:nvSpPr>
        <p:spPr>
          <a:xfrm>
            <a:off x="1739674" y="914401"/>
            <a:ext cx="6947127" cy="3488266"/>
          </a:xfrm>
        </p:spPr>
        <p:txBody>
          <a:bodyPr anchor="b">
            <a:normAutofit/>
          </a:bodyPr>
          <a:lstStyle>
            <a:lvl1pPr algn="r">
              <a:defRPr sz="4050">
                <a:effectLst/>
              </a:defRPr>
            </a:lvl1pPr>
          </a:lstStyle>
          <a:p>
            <a:r>
              <a:rPr lang="it-IT"/>
              <a:t>Fare clic per modificare lo stile del titolo</a:t>
            </a:r>
            <a:endParaRPr lang="en-US" dirty="0"/>
          </a:p>
        </p:txBody>
      </p:sp>
      <p:sp>
        <p:nvSpPr>
          <p:cNvPr id="3" name="Subtitle 2"/>
          <p:cNvSpPr>
            <a:spLocks noGrp="1"/>
          </p:cNvSpPr>
          <p:nvPr>
            <p:ph type="subTitle" idx="1"/>
          </p:nvPr>
        </p:nvSpPr>
        <p:spPr>
          <a:xfrm>
            <a:off x="2924239" y="4402668"/>
            <a:ext cx="5762563" cy="1364531"/>
          </a:xfrm>
        </p:spPr>
        <p:txBody>
          <a:bodyPr anchor="t">
            <a:normAutofit/>
          </a:bodyPr>
          <a:lstStyle>
            <a:lvl1pPr marL="0" indent="0" algn="r">
              <a:buNone/>
              <a:defRPr sz="135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13" name="Date Placeholder 3"/>
          <p:cNvSpPr>
            <a:spLocks noGrp="1"/>
          </p:cNvSpPr>
          <p:nvPr>
            <p:ph type="dt" sz="half" idx="10"/>
          </p:nvPr>
        </p:nvSpPr>
        <p:spPr>
          <a:xfrm>
            <a:off x="7326313" y="6116640"/>
            <a:ext cx="857250" cy="365125"/>
          </a:xfrm>
        </p:spPr>
        <p:txBody>
          <a:bodyPr/>
          <a:lstStyle>
            <a:lvl1pPr>
              <a:defRPr/>
            </a:lvl1pPr>
          </a:lstStyle>
          <a:p>
            <a:pPr>
              <a:defRPr/>
            </a:pPr>
            <a:fld id="{366CBC10-9B17-4B3F-8C90-8EE0D87739B3}" type="datetimeFigureOut">
              <a:rPr lang="en-US"/>
              <a:pPr>
                <a:defRPr/>
              </a:pPr>
              <a:t>3/20/2017</a:t>
            </a:fld>
            <a:endParaRPr lang="en-US" dirty="0"/>
          </a:p>
        </p:txBody>
      </p:sp>
      <p:sp>
        <p:nvSpPr>
          <p:cNvPr id="14" name="Footer Placeholder 4"/>
          <p:cNvSpPr>
            <a:spLocks noGrp="1"/>
          </p:cNvSpPr>
          <p:nvPr>
            <p:ph type="ftr" sz="quarter" idx="11"/>
          </p:nvPr>
        </p:nvSpPr>
        <p:spPr>
          <a:xfrm>
            <a:off x="3624264" y="6116640"/>
            <a:ext cx="3608387" cy="365125"/>
          </a:xfrm>
        </p:spPr>
        <p:txBody>
          <a:bodyPr/>
          <a:lstStyle>
            <a:lvl1pPr>
              <a:defRPr/>
            </a:lvl1pPr>
          </a:lstStyle>
          <a:p>
            <a:pPr>
              <a:defRPr/>
            </a:pPr>
            <a:endParaRPr lang="en-US"/>
          </a:p>
        </p:txBody>
      </p:sp>
      <p:sp>
        <p:nvSpPr>
          <p:cNvPr id="15" name="Slide Number Placeholder 5"/>
          <p:cNvSpPr>
            <a:spLocks noGrp="1"/>
          </p:cNvSpPr>
          <p:nvPr>
            <p:ph type="sldNum" sz="quarter" idx="12"/>
          </p:nvPr>
        </p:nvSpPr>
        <p:spPr>
          <a:xfrm>
            <a:off x="8275638" y="6116640"/>
            <a:ext cx="411162" cy="365125"/>
          </a:xfrm>
        </p:spPr>
        <p:txBody>
          <a:bodyPr/>
          <a:lstStyle>
            <a:lvl1pPr>
              <a:defRPr/>
            </a:lvl1pPr>
          </a:lstStyle>
          <a:p>
            <a:pPr>
              <a:defRPr/>
            </a:pPr>
            <a:fld id="{30593223-CCBF-48C9-9EDC-EF1BEAC52058}" type="slidenum">
              <a:rPr lang="en-US"/>
              <a:pPr>
                <a:defRPr/>
              </a:pPr>
              <a:t>‹N›</a:t>
            </a:fld>
            <a:endParaRPr lang="en-US" dirty="0"/>
          </a:p>
        </p:txBody>
      </p:sp>
      <p:pic>
        <p:nvPicPr>
          <p:cNvPr id="16"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6837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13524" y="4732865"/>
            <a:ext cx="7515991" cy="566738"/>
          </a:xfrm>
        </p:spPr>
        <p:txBody>
          <a:bodyPr anchor="b">
            <a:normAutofit/>
          </a:bodyPr>
          <a:lstStyle>
            <a:lvl1pPr algn="ctr">
              <a:defRPr sz="18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789976"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1113524" y="5299603"/>
            <a:ext cx="7515991" cy="493712"/>
          </a:xfrm>
        </p:spPr>
        <p:txBody>
          <a:bodyPr>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3"/>
          <p:cNvSpPr>
            <a:spLocks noGrp="1"/>
          </p:cNvSpPr>
          <p:nvPr>
            <p:ph type="dt" sz="half" idx="10"/>
          </p:nvPr>
        </p:nvSpPr>
        <p:spPr/>
        <p:txBody>
          <a:bodyPr/>
          <a:lstStyle>
            <a:lvl1pPr>
              <a:defRPr/>
            </a:lvl1pPr>
          </a:lstStyle>
          <a:p>
            <a:pPr>
              <a:defRPr/>
            </a:pPr>
            <a:fld id="{E4BAE59D-86BE-4FE5-B8E0-2E40FDBD7F2C}" type="datetimeFigureOut">
              <a:rPr lang="en-US"/>
              <a:pPr>
                <a:defRPr/>
              </a:pPr>
              <a:t>3/20/2017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781C14-E883-488A-BF25-F4ED11F6B47D}" type="slidenum">
              <a:rPr lang="en-US"/>
              <a:pPr>
                <a:defRPr/>
              </a:pPr>
              <a:t>‹N›</a:t>
            </a:fld>
            <a:endParaRPr lang="en-US" dirty="0"/>
          </a:p>
        </p:txBody>
      </p:sp>
      <p:pic>
        <p:nvPicPr>
          <p:cNvPr id="8"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2152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0"/>
            <a:ext cx="7515991" cy="3048000"/>
          </a:xfrm>
        </p:spPr>
        <p:txBody>
          <a:bodyPr>
            <a:normAutofit/>
          </a:bodyPr>
          <a:lstStyle>
            <a:lvl1pPr algn="ctr">
              <a:defRPr sz="2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113525" y="4343400"/>
            <a:ext cx="7515992" cy="1447800"/>
          </a:xfrm>
        </p:spPr>
        <p:txBody>
          <a:bodyP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lvl1pPr>
          </a:lstStyle>
          <a:p>
            <a:pPr>
              <a:defRPr/>
            </a:pPr>
            <a:fld id="{1C6A43C3-139A-4F5A-A450-A2BB37E4E311}" type="datetimeFigureOut">
              <a:rPr lang="en-US"/>
              <a:pPr>
                <a:defRPr/>
              </a:pPr>
              <a:t>3/20/2017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4ADD97-448D-40BB-A407-AC50926DB818}" type="slidenum">
              <a:rPr lang="en-US"/>
              <a:pPr>
                <a:defRPr/>
              </a:pPr>
              <a:t>‹N›</a:t>
            </a:fld>
            <a:endParaRPr lang="en-US" dirty="0"/>
          </a:p>
        </p:txBody>
      </p:sp>
      <p:pic>
        <p:nvPicPr>
          <p:cNvPr id="7"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2782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5" name="TextBox 13"/>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6000" dirty="0">
                <a:effectLst/>
                <a:latin typeface="+mn-lt"/>
              </a:rPr>
              <a:t>“</a:t>
            </a:r>
          </a:p>
        </p:txBody>
      </p:sp>
      <p:sp>
        <p:nvSpPr>
          <p:cNvPr id="6" name="TextBox 14"/>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6000" dirty="0">
                <a:effectLst/>
                <a:latin typeface="+mn-lt"/>
              </a:rPr>
              <a:t>”</a:t>
            </a:r>
          </a:p>
        </p:txBody>
      </p:sp>
      <p:sp>
        <p:nvSpPr>
          <p:cNvPr id="2" name="Title 1"/>
          <p:cNvSpPr>
            <a:spLocks noGrp="1"/>
          </p:cNvSpPr>
          <p:nvPr>
            <p:ph type="title"/>
          </p:nvPr>
        </p:nvSpPr>
        <p:spPr>
          <a:xfrm>
            <a:off x="1426742" y="685801"/>
            <a:ext cx="6974115" cy="2743199"/>
          </a:xfrm>
        </p:spPr>
        <p:txBody>
          <a:bodyPr>
            <a:normAutofit/>
          </a:bodyPr>
          <a:lstStyle>
            <a:lvl1pPr algn="ctr">
              <a:defRPr sz="2400" b="0" cap="none">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35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1113524" y="4343400"/>
            <a:ext cx="7515991" cy="1447800"/>
          </a:xfrm>
        </p:spPr>
        <p:txBody>
          <a:bodyP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7" name="Date Placeholder 3"/>
          <p:cNvSpPr>
            <a:spLocks noGrp="1"/>
          </p:cNvSpPr>
          <p:nvPr>
            <p:ph type="dt" sz="half" idx="14"/>
          </p:nvPr>
        </p:nvSpPr>
        <p:spPr/>
        <p:txBody>
          <a:bodyPr/>
          <a:lstStyle>
            <a:lvl1pPr>
              <a:defRPr/>
            </a:lvl1pPr>
          </a:lstStyle>
          <a:p>
            <a:pPr>
              <a:defRPr/>
            </a:pPr>
            <a:fld id="{E8B2567C-9905-4367-B392-D4A95B2B89B3}" type="datetimeFigureOut">
              <a:rPr lang="en-US"/>
              <a:pPr>
                <a:defRPr/>
              </a:pPr>
              <a:t>3/20/2017</a:t>
            </a:fld>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A47B4834-4871-4BA5-90B4-0247A9032CAF}" type="slidenum">
              <a:rPr lang="en-US"/>
              <a:pPr>
                <a:defRPr/>
              </a:pPr>
              <a:t>‹N›</a:t>
            </a:fld>
            <a:endParaRPr lang="en-US" dirty="0"/>
          </a:p>
        </p:txBody>
      </p:sp>
      <p:pic>
        <p:nvPicPr>
          <p:cNvPr id="11"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1413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13526" y="3308581"/>
            <a:ext cx="7515989" cy="1468800"/>
          </a:xfrm>
        </p:spPr>
        <p:txBody>
          <a:bodyPr anchor="b">
            <a:normAutofit/>
          </a:bodyPr>
          <a:lstStyle>
            <a:lvl1pPr algn="r">
              <a:defRPr sz="2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lvl1pPr>
          </a:lstStyle>
          <a:p>
            <a:pPr>
              <a:defRPr/>
            </a:pPr>
            <a:fld id="{8F840FAC-4063-4358-B509-FE6BCEAC7C86}" type="datetimeFigureOut">
              <a:rPr lang="en-US"/>
              <a:pPr>
                <a:defRPr/>
              </a:pPr>
              <a:t>3/20/2017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33B2C7-8B88-45D8-964F-724F22ABB138}" type="slidenum">
              <a:rPr lang="en-US"/>
              <a:pPr>
                <a:defRPr/>
              </a:pPr>
              <a:t>‹N›</a:t>
            </a:fld>
            <a:endParaRPr lang="en-US" dirty="0"/>
          </a:p>
        </p:txBody>
      </p:sp>
    </p:spTree>
    <p:extLst>
      <p:ext uri="{BB962C8B-B14F-4D97-AF65-F5344CB8AC3E}">
        <p14:creationId xmlns:p14="http://schemas.microsoft.com/office/powerpoint/2010/main" val="67152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5" name="TextBox 13"/>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6000" dirty="0">
                <a:effectLst/>
                <a:latin typeface="+mn-lt"/>
              </a:rPr>
              <a:t>“</a:t>
            </a:r>
          </a:p>
        </p:txBody>
      </p:sp>
      <p:sp>
        <p:nvSpPr>
          <p:cNvPr id="6" name="TextBox 14"/>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6000" dirty="0">
                <a:effectLst/>
                <a:latin typeface="+mn-lt"/>
              </a:rPr>
              <a:t>”</a:t>
            </a:r>
          </a:p>
        </p:txBody>
      </p:sp>
      <p:sp>
        <p:nvSpPr>
          <p:cNvPr id="2" name="Title 1"/>
          <p:cNvSpPr>
            <a:spLocks noGrp="1"/>
          </p:cNvSpPr>
          <p:nvPr>
            <p:ph type="title"/>
          </p:nvPr>
        </p:nvSpPr>
        <p:spPr>
          <a:xfrm>
            <a:off x="1426742" y="685801"/>
            <a:ext cx="6974115" cy="2743199"/>
          </a:xfrm>
        </p:spPr>
        <p:txBody>
          <a:bodyPr>
            <a:normAutofit/>
          </a:bodyPr>
          <a:lstStyle>
            <a:lvl1pPr algn="ctr">
              <a:defRPr sz="2400" b="0" cap="none">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1800" b="0" cap="none" dirty="0">
                <a:ln w="3175" cmpd="sng">
                  <a:noFill/>
                </a:ln>
                <a:solidFill>
                  <a:schemeClr val="tx1"/>
                </a:solidFill>
                <a:effectLst/>
              </a:defRPr>
            </a:lvl1pPr>
          </a:lstStyle>
          <a:p>
            <a:pPr lvl="0"/>
            <a:r>
              <a:rPr lang="it-IT"/>
              <a:t>Modifica gli stili del testo dello schema</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7" name="Date Placeholder 3"/>
          <p:cNvSpPr>
            <a:spLocks noGrp="1"/>
          </p:cNvSpPr>
          <p:nvPr>
            <p:ph type="dt" sz="half" idx="14"/>
          </p:nvPr>
        </p:nvSpPr>
        <p:spPr/>
        <p:txBody>
          <a:bodyPr/>
          <a:lstStyle>
            <a:lvl1pPr>
              <a:defRPr/>
            </a:lvl1pPr>
          </a:lstStyle>
          <a:p>
            <a:pPr>
              <a:defRPr/>
            </a:pPr>
            <a:fld id="{FE03EE8E-D272-45CD-BB66-1330596EE56D}" type="datetimeFigureOut">
              <a:rPr lang="en-US"/>
              <a:pPr>
                <a:defRPr/>
              </a:pPr>
              <a:t>3/20/2017</a:t>
            </a:fld>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C5F6CA2F-F4D7-4685-82B0-7A6F0FA6C40B}" type="slidenum">
              <a:rPr lang="en-US"/>
              <a:pPr>
                <a:defRPr/>
              </a:pPr>
              <a:t>‹N›</a:t>
            </a:fld>
            <a:endParaRPr lang="en-US" dirty="0"/>
          </a:p>
        </p:txBody>
      </p:sp>
    </p:spTree>
    <p:extLst>
      <p:ext uri="{BB962C8B-B14F-4D97-AF65-F5344CB8AC3E}">
        <p14:creationId xmlns:p14="http://schemas.microsoft.com/office/powerpoint/2010/main" val="3205139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113526" y="685803"/>
            <a:ext cx="7515991" cy="2727325"/>
          </a:xfrm>
        </p:spPr>
        <p:txBody>
          <a:bodyPr rtlCol="0">
            <a:normAutofit/>
          </a:bodyPr>
          <a:lstStyle>
            <a:lvl1pPr>
              <a:defRPr lang="en-US" b="0" dirty="0"/>
            </a:lvl1pPr>
          </a:lstStyle>
          <a:p>
            <a:pPr lvl="0"/>
            <a:r>
              <a:rPr lang="it-IT"/>
              <a:t>Fare clic per modificare lo stile del titolo</a:t>
            </a:r>
            <a:endParaRPr lang="en-US" dirty="0"/>
          </a:p>
        </p:txBody>
      </p:sp>
      <p:sp>
        <p:nvSpPr>
          <p:cNvPr id="10" name="Text Placeholder 9"/>
          <p:cNvSpPr>
            <a:spLocks noGrp="1"/>
          </p:cNvSpPr>
          <p:nvPr>
            <p:ph type="body" sz="quarter" idx="13"/>
          </p:nvPr>
        </p:nvSpPr>
        <p:spPr>
          <a:xfrm>
            <a:off x="1113525" y="3505200"/>
            <a:ext cx="7515992" cy="838200"/>
          </a:xfrm>
        </p:spPr>
        <p:txBody>
          <a:bodyPr rtlCol="0" anchor="b">
            <a:normAutofit/>
          </a:bodyPr>
          <a:lstStyle>
            <a:lvl1pPr>
              <a:buNone/>
              <a:defRPr lang="en-US" sz="2100" b="0" cap="none" dirty="0">
                <a:ln w="3175" cmpd="sng">
                  <a:noFill/>
                </a:ln>
                <a:solidFill>
                  <a:schemeClr val="tx1"/>
                </a:solidFill>
                <a:effectLst/>
              </a:defRPr>
            </a:lvl1pPr>
          </a:lstStyle>
          <a:p>
            <a:pPr lvl="0"/>
            <a:r>
              <a:rPr lang="it-IT"/>
              <a:t>Modifica gli stili del testo dello schema</a:t>
            </a:r>
          </a:p>
        </p:txBody>
      </p:sp>
      <p:sp>
        <p:nvSpPr>
          <p:cNvPr id="3" name="Text Placeholder 2"/>
          <p:cNvSpPr>
            <a:spLocks noGrp="1"/>
          </p:cNvSpPr>
          <p:nvPr>
            <p:ph type="body" idx="1"/>
          </p:nvPr>
        </p:nvSpPr>
        <p:spPr>
          <a:xfrm>
            <a:off x="1113525" y="4343400"/>
            <a:ext cx="7515992" cy="14478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5" name="Date Placeholder 3"/>
          <p:cNvSpPr>
            <a:spLocks noGrp="1"/>
          </p:cNvSpPr>
          <p:nvPr>
            <p:ph type="dt" sz="half" idx="14"/>
          </p:nvPr>
        </p:nvSpPr>
        <p:spPr/>
        <p:txBody>
          <a:bodyPr/>
          <a:lstStyle>
            <a:lvl1pPr>
              <a:defRPr/>
            </a:lvl1pPr>
          </a:lstStyle>
          <a:p>
            <a:pPr>
              <a:defRPr/>
            </a:pPr>
            <a:fld id="{62C8CA53-8ED0-462D-B7CA-FF8AB612C659}" type="datetimeFigureOut">
              <a:rPr lang="en-US"/>
              <a:pPr>
                <a:defRPr/>
              </a:pPr>
              <a:t>3/20/2017</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CB995A79-7373-43B3-A362-445B828EA74C}" type="slidenum">
              <a:rPr lang="en-US"/>
              <a:pPr>
                <a:defRPr/>
              </a:pPr>
              <a:t>‹N›</a:t>
            </a:fld>
            <a:endParaRPr lang="en-US" dirty="0"/>
          </a:p>
        </p:txBody>
      </p:sp>
    </p:spTree>
    <p:extLst>
      <p:ext uri="{BB962C8B-B14F-4D97-AF65-F5344CB8AC3E}">
        <p14:creationId xmlns:p14="http://schemas.microsoft.com/office/powerpoint/2010/main" val="3357678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510DE922-E4CA-49AD-868A-7955356A7B77}" type="datetimeFigureOut">
              <a:rPr lang="en-US"/>
              <a:pPr>
                <a:defRPr/>
              </a:pPr>
              <a:t>3/20/2017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B13C87-52E7-4E3F-9420-D15AD956CD57}" type="slidenum">
              <a:rPr lang="en-US"/>
              <a:pPr>
                <a:defRPr/>
              </a:pPr>
              <a:t>‹N›</a:t>
            </a:fld>
            <a:endParaRPr lang="en-US" dirty="0"/>
          </a:p>
        </p:txBody>
      </p:sp>
    </p:spTree>
    <p:extLst>
      <p:ext uri="{BB962C8B-B14F-4D97-AF65-F5344CB8AC3E}">
        <p14:creationId xmlns:p14="http://schemas.microsoft.com/office/powerpoint/2010/main" val="321897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4" y="685800"/>
            <a:ext cx="1328123" cy="51054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113525" y="685800"/>
            <a:ext cx="6016373" cy="5105400"/>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7FA8F108-EE73-4B2D-B367-96DEE40FD68A}" type="datetimeFigureOut">
              <a:rPr lang="en-US"/>
              <a:pPr>
                <a:defRPr/>
              </a:pPr>
              <a:t>3/20/2017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EF8E70-3F0E-4484-8290-F75625C03C26}" type="slidenum">
              <a:rPr lang="en-US"/>
              <a:pPr>
                <a:defRPr/>
              </a:pPr>
              <a:t>‹N›</a:t>
            </a:fld>
            <a:endParaRPr lang="en-US" dirty="0"/>
          </a:p>
        </p:txBody>
      </p:sp>
    </p:spTree>
    <p:extLst>
      <p:ext uri="{BB962C8B-B14F-4D97-AF65-F5344CB8AC3E}">
        <p14:creationId xmlns:p14="http://schemas.microsoft.com/office/powerpoint/2010/main" val="783295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8_Titolo e contenuto">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5"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982134" y="457201"/>
            <a:ext cx="7704667" cy="198120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982134" y="2667000"/>
            <a:ext cx="7704667" cy="333281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7343775" y="6108702"/>
            <a:ext cx="857250" cy="365125"/>
          </a:xfrm>
        </p:spPr>
        <p:txBody>
          <a:bodyPr/>
          <a:lstStyle>
            <a:lvl1pPr>
              <a:defRPr/>
            </a:lvl1pPr>
          </a:lstStyle>
          <a:p>
            <a:pPr>
              <a:defRPr/>
            </a:pPr>
            <a:fld id="{C8BAC330-21AF-4028-99E2-F0C4CE917FB5}" type="datetimeFigureOut">
              <a:rPr lang="en-US"/>
              <a:pPr>
                <a:defRPr/>
              </a:pPr>
              <a:t>3/20/2017</a:t>
            </a:fld>
            <a:endParaRPr lang="en-US" dirty="0"/>
          </a:p>
        </p:txBody>
      </p:sp>
      <p:sp>
        <p:nvSpPr>
          <p:cNvPr id="5" name="Footer Placeholder 4"/>
          <p:cNvSpPr>
            <a:spLocks noGrp="1"/>
          </p:cNvSpPr>
          <p:nvPr>
            <p:ph type="ftr" sz="quarter" idx="11"/>
          </p:nvPr>
        </p:nvSpPr>
        <p:spPr>
          <a:xfrm>
            <a:off x="1973263" y="6108702"/>
            <a:ext cx="5313362"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8258176" y="6108702"/>
            <a:ext cx="428625" cy="365125"/>
          </a:xfrm>
        </p:spPr>
        <p:txBody>
          <a:bodyPr/>
          <a:lstStyle>
            <a:lvl1pPr>
              <a:defRPr/>
            </a:lvl1pPr>
          </a:lstStyle>
          <a:p>
            <a:pPr>
              <a:defRPr/>
            </a:pPr>
            <a:fld id="{A57FDE0D-3EF5-4C16-9A76-CEAFD21C77B3}" type="slidenum">
              <a:rPr lang="en-US"/>
              <a:pPr>
                <a:defRPr/>
              </a:pPr>
              <a:t>‹N›</a:t>
            </a:fld>
            <a:endParaRPr lang="en-US" dirty="0"/>
          </a:p>
        </p:txBody>
      </p:sp>
    </p:spTree>
    <p:extLst>
      <p:ext uri="{BB962C8B-B14F-4D97-AF65-F5344CB8AC3E}">
        <p14:creationId xmlns:p14="http://schemas.microsoft.com/office/powerpoint/2010/main" val="27481663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2_Default">
    <p:spTree>
      <p:nvGrpSpPr>
        <p:cNvPr id="1" name=""/>
        <p:cNvGrpSpPr/>
        <p:nvPr/>
      </p:nvGrpSpPr>
      <p:grpSpPr>
        <a:xfrm>
          <a:off x="0" y="0"/>
          <a:ext cx="0" cy="0"/>
          <a:chOff x="0" y="0"/>
          <a:chExt cx="0" cy="0"/>
        </a:xfrm>
      </p:grpSpPr>
      <p:sp>
        <p:nvSpPr>
          <p:cNvPr id="30" name="Shape 30"/>
          <p:cNvSpPr>
            <a:spLocks noGrp="1"/>
          </p:cNvSpPr>
          <p:nvPr>
            <p:ph type="title"/>
          </p:nvPr>
        </p:nvSpPr>
        <p:spPr>
          <a:xfrm>
            <a:off x="457200" y="274638"/>
            <a:ext cx="8229600" cy="1325563"/>
          </a:xfrm>
          <a:prstGeom prst="rect">
            <a:avLst/>
          </a:prstGeom>
        </p:spPr>
        <p:txBody>
          <a:bodyPr/>
          <a:lstStyle/>
          <a:p>
            <a:pPr lvl="0">
              <a:defRPr sz="1800" b="0">
                <a:solidFill>
                  <a:srgbClr val="000000"/>
                </a:solidFill>
              </a:defRPr>
            </a:pPr>
            <a:r>
              <a:rPr sz="2000" b="1">
                <a:solidFill>
                  <a:srgbClr val="800000"/>
                </a:solidFill>
              </a:rPr>
              <a:t>Titolo Testo</a:t>
            </a:r>
          </a:p>
        </p:txBody>
      </p:sp>
      <p:sp>
        <p:nvSpPr>
          <p:cNvPr id="31" name="Shape 31"/>
          <p:cNvSpPr>
            <a:spLocks noGrp="1"/>
          </p:cNvSpPr>
          <p:nvPr>
            <p:ph type="body" idx="1"/>
          </p:nvPr>
        </p:nvSpPr>
        <p:spPr>
          <a:xfrm>
            <a:off x="457200" y="1600200"/>
            <a:ext cx="8229600" cy="5257800"/>
          </a:xfrm>
          <a:prstGeom prst="rect">
            <a:avLst/>
          </a:prstGeom>
        </p:spPr>
        <p:txBody>
          <a:bodyPr/>
          <a:lstStyle/>
          <a:p>
            <a:pPr lvl="0">
              <a:defRPr sz="1800">
                <a:solidFill>
                  <a:srgbClr val="000000"/>
                </a:solidFill>
              </a:defRPr>
            </a:pPr>
            <a:r>
              <a:rPr sz="2400">
                <a:solidFill>
                  <a:srgbClr val="000066"/>
                </a:solidFill>
              </a:rPr>
              <a:t>Corpo livello uno</a:t>
            </a:r>
          </a:p>
          <a:p>
            <a:pPr lvl="1">
              <a:defRPr sz="1800">
                <a:solidFill>
                  <a:srgbClr val="000000"/>
                </a:solidFill>
              </a:defRPr>
            </a:pPr>
            <a:r>
              <a:rPr sz="2400">
                <a:solidFill>
                  <a:srgbClr val="000066"/>
                </a:solidFill>
              </a:rPr>
              <a:t>Corpo livello due</a:t>
            </a:r>
          </a:p>
          <a:p>
            <a:pPr lvl="2">
              <a:defRPr sz="1800">
                <a:solidFill>
                  <a:srgbClr val="000000"/>
                </a:solidFill>
              </a:defRPr>
            </a:pPr>
            <a:r>
              <a:rPr sz="2400">
                <a:solidFill>
                  <a:srgbClr val="000066"/>
                </a:solidFill>
              </a:rPr>
              <a:t>Corpo livello tre</a:t>
            </a:r>
          </a:p>
          <a:p>
            <a:pPr lvl="3">
              <a:defRPr sz="1800">
                <a:solidFill>
                  <a:srgbClr val="000000"/>
                </a:solidFill>
              </a:defRPr>
            </a:pPr>
            <a:r>
              <a:rPr sz="2400">
                <a:solidFill>
                  <a:srgbClr val="000066"/>
                </a:solidFill>
              </a:rPr>
              <a:t>Corpo livello quattro</a:t>
            </a:r>
          </a:p>
          <a:p>
            <a:pPr lvl="4">
              <a:defRPr sz="1800">
                <a:solidFill>
                  <a:srgbClr val="000000"/>
                </a:solidFill>
              </a:defRPr>
            </a:pPr>
            <a:r>
              <a:rPr sz="2400">
                <a:solidFill>
                  <a:srgbClr val="000066"/>
                </a:solidFill>
              </a:rPr>
              <a:t>Livello 5</a:t>
            </a: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6_Titolo e contenuto">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986996" y="2667000"/>
            <a:ext cx="6699805" cy="2360071"/>
          </a:xfrm>
        </p:spPr>
        <p:txBody>
          <a:bodyPr anchor="b"/>
          <a:lstStyle>
            <a:lvl1pPr algn="r">
              <a:defRPr sz="3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986999" y="5027070"/>
            <a:ext cx="6699802"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lvl1pPr>
          </a:lstStyle>
          <a:p>
            <a:pPr>
              <a:defRPr/>
            </a:pPr>
            <a:fld id="{50567605-42F4-4F7F-9469-E2734E0EB9CA}" type="datetimeFigureOut">
              <a:rPr lang="en-US"/>
              <a:pPr>
                <a:defRPr/>
              </a:pPr>
              <a:t>3/20/2017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12C149-85DB-4A0C-AB8B-13A29E0B57D9}" type="slidenum">
              <a:rPr lang="en-US"/>
              <a:pPr>
                <a:defRPr/>
              </a:pPr>
              <a:t>‹N›</a:t>
            </a:fld>
            <a:endParaRPr lang="en-US" dirty="0"/>
          </a:p>
        </p:txBody>
      </p:sp>
    </p:spTree>
    <p:extLst>
      <p:ext uri="{BB962C8B-B14F-4D97-AF65-F5344CB8AC3E}">
        <p14:creationId xmlns:p14="http://schemas.microsoft.com/office/powerpoint/2010/main" val="136253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982134" y="685803"/>
            <a:ext cx="7704667" cy="1752599"/>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fld id="{41208D8F-F111-44F4-9B8C-F170B45BF280}" type="datetimeFigureOut">
              <a:rPr lang="en-US"/>
              <a:pPr>
                <a:defRPr/>
              </a:pPr>
              <a:t>3/20/2017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2D5A2D-CF5E-461E-9915-4D6371B2CAD0}" type="slidenum">
              <a:rPr lang="en-US"/>
              <a:pPr>
                <a:defRPr/>
              </a:pPr>
              <a:t>‹N›</a:t>
            </a:fld>
            <a:endParaRPr lang="en-US" dirty="0"/>
          </a:p>
        </p:txBody>
      </p:sp>
    </p:spTree>
    <p:extLst>
      <p:ext uri="{BB962C8B-B14F-4D97-AF65-F5344CB8AC3E}">
        <p14:creationId xmlns:p14="http://schemas.microsoft.com/office/powerpoint/2010/main" val="77416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329482" y="2658533"/>
            <a:ext cx="3456291"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1113523" y="3335338"/>
            <a:ext cx="3672248" cy="266525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957267" y="3335338"/>
            <a:ext cx="3672248" cy="266525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lvl1pPr>
              <a:defRPr/>
            </a:lvl1pPr>
          </a:lstStyle>
          <a:p>
            <a:pPr>
              <a:defRPr/>
            </a:pPr>
            <a:fld id="{06D0E8CD-4C1C-4C8E-B158-8A68C7947A7D}" type="datetimeFigureOut">
              <a:rPr lang="en-US"/>
              <a:pPr>
                <a:defRPr/>
              </a:pPr>
              <a:t>3/20/2017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6CACB41-518E-430F-96E5-9CE0020DD20C}" type="slidenum">
              <a:rPr lang="en-US"/>
              <a:pPr>
                <a:defRPr/>
              </a:pPr>
              <a:t>‹N›</a:t>
            </a:fld>
            <a:endParaRPr lang="en-US" dirty="0"/>
          </a:p>
        </p:txBody>
      </p:sp>
      <p:pic>
        <p:nvPicPr>
          <p:cNvPr id="10"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549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3"/>
          <p:cNvSpPr>
            <a:spLocks noGrp="1"/>
          </p:cNvSpPr>
          <p:nvPr>
            <p:ph type="dt" sz="half" idx="10"/>
          </p:nvPr>
        </p:nvSpPr>
        <p:spPr/>
        <p:txBody>
          <a:bodyPr/>
          <a:lstStyle>
            <a:lvl1pPr>
              <a:defRPr/>
            </a:lvl1pPr>
          </a:lstStyle>
          <a:p>
            <a:pPr>
              <a:defRPr/>
            </a:pPr>
            <a:fld id="{9F262DAD-B8BC-45D1-922B-0148453975A9}" type="datetimeFigureOut">
              <a:rPr lang="en-US"/>
              <a:pPr>
                <a:defRPr/>
              </a:pPr>
              <a:t>3/20/2017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5FCF943-94D3-4708-8E1B-5F51CE793732}" type="slidenum">
              <a:rPr lang="en-US"/>
              <a:pPr>
                <a:defRPr/>
              </a:pPr>
              <a:t>‹N›</a:t>
            </a:fld>
            <a:endParaRPr lang="en-US" dirty="0"/>
          </a:p>
        </p:txBody>
      </p:sp>
      <p:pic>
        <p:nvPicPr>
          <p:cNvPr id="6"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4073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631E486-BBFC-4766-AC82-2B95073EB45D}" type="datetimeFigureOut">
              <a:rPr lang="en-US"/>
              <a:pPr>
                <a:defRPr/>
              </a:pPr>
              <a:t>3/20/2017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D314EE0-C32A-4D87-B643-F6B87C5A21F6}" type="slidenum">
              <a:rPr lang="en-US"/>
              <a:pPr>
                <a:defRPr/>
              </a:pPr>
              <a:t>‹N›</a:t>
            </a:fld>
            <a:endParaRPr lang="en-US" dirty="0"/>
          </a:p>
        </p:txBody>
      </p:sp>
      <p:pic>
        <p:nvPicPr>
          <p:cNvPr id="5"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2254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13525" y="1600200"/>
            <a:ext cx="2662534" cy="1371600"/>
          </a:xfrm>
        </p:spPr>
        <p:txBody>
          <a:bodyPr anchor="b">
            <a:normAutofit/>
          </a:bodyPr>
          <a:lstStyle>
            <a:lvl1pPr algn="ctr">
              <a:defRPr sz="1800" b="0"/>
            </a:lvl1pPr>
          </a:lstStyle>
          <a:p>
            <a:r>
              <a:rPr lang="it-IT"/>
              <a:t>Fare clic per modificare lo stile del titolo</a:t>
            </a:r>
            <a:endParaRPr lang="en-US" dirty="0"/>
          </a:p>
        </p:txBody>
      </p:sp>
      <p:sp>
        <p:nvSpPr>
          <p:cNvPr id="3" name="Content Placeholder 2"/>
          <p:cNvSpPr>
            <a:spLocks noGrp="1"/>
          </p:cNvSpPr>
          <p:nvPr>
            <p:ph idx="1"/>
          </p:nvPr>
        </p:nvSpPr>
        <p:spPr>
          <a:xfrm>
            <a:off x="3947553" y="685802"/>
            <a:ext cx="4681962" cy="5105401"/>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13525" y="2971800"/>
            <a:ext cx="2662534" cy="18288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3"/>
          <p:cNvSpPr>
            <a:spLocks noGrp="1"/>
          </p:cNvSpPr>
          <p:nvPr>
            <p:ph type="dt" sz="half" idx="10"/>
          </p:nvPr>
        </p:nvSpPr>
        <p:spPr/>
        <p:txBody>
          <a:bodyPr/>
          <a:lstStyle>
            <a:lvl1pPr>
              <a:defRPr/>
            </a:lvl1pPr>
          </a:lstStyle>
          <a:p>
            <a:pPr>
              <a:defRPr/>
            </a:pPr>
            <a:fld id="{071D56D1-66E2-42FC-BE32-DD3B01CC0353}" type="datetimeFigureOut">
              <a:rPr lang="en-US"/>
              <a:pPr>
                <a:defRPr/>
              </a:pPr>
              <a:t>3/20/2017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FC111D-2285-4F0D-9276-38A5C735C0FD}" type="slidenum">
              <a:rPr lang="en-US"/>
              <a:pPr>
                <a:defRPr/>
              </a:pPr>
              <a:t>‹N›</a:t>
            </a:fld>
            <a:endParaRPr lang="en-US" dirty="0"/>
          </a:p>
        </p:txBody>
      </p:sp>
      <p:pic>
        <p:nvPicPr>
          <p:cNvPr id="8"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1665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12333" y="1752599"/>
            <a:ext cx="4070679" cy="1371600"/>
          </a:xfrm>
        </p:spPr>
        <p:txBody>
          <a:bodyPr anchor="b">
            <a:normAutofit/>
          </a:bodyPr>
          <a:lstStyle>
            <a:lvl1pPr algn="ctr">
              <a:defRPr sz="2100" b="0"/>
            </a:lvl1pPr>
          </a:lstStyle>
          <a:p>
            <a:r>
              <a:rPr lang="it-IT"/>
              <a:t>Fare clic per modificare lo stile del titolo</a:t>
            </a:r>
            <a:endParaRPr lang="en-US" dirty="0"/>
          </a:p>
        </p:txBody>
      </p:sp>
      <p:sp>
        <p:nvSpPr>
          <p:cNvPr id="14" name="Picture Placeholder 2"/>
          <p:cNvSpPr>
            <a:spLocks noGrp="1" noChangeAspect="1"/>
          </p:cNvSpPr>
          <p:nvPr>
            <p:ph type="pic" idx="1"/>
          </p:nvPr>
        </p:nvSpPr>
        <p:spPr>
          <a:xfrm>
            <a:off x="5697496"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1112333" y="3124199"/>
            <a:ext cx="4070679" cy="1828800"/>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3"/>
          <p:cNvSpPr>
            <a:spLocks noGrp="1"/>
          </p:cNvSpPr>
          <p:nvPr>
            <p:ph type="dt" sz="half" idx="10"/>
          </p:nvPr>
        </p:nvSpPr>
        <p:spPr/>
        <p:txBody>
          <a:bodyPr/>
          <a:lstStyle>
            <a:lvl1pPr>
              <a:defRPr/>
            </a:lvl1pPr>
          </a:lstStyle>
          <a:p>
            <a:pPr>
              <a:defRPr/>
            </a:pPr>
            <a:fld id="{BCCE0146-3BE2-4CB0-B567-4F068C437CD9}" type="datetimeFigureOut">
              <a:rPr lang="en-US"/>
              <a:pPr>
                <a:defRPr/>
              </a:pPr>
              <a:t>3/20/2017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F7D2B7-FEF0-4CDF-BA93-F37AD1D43BF9}" type="slidenum">
              <a:rPr lang="en-US"/>
              <a:pPr>
                <a:defRPr/>
              </a:pPr>
              <a:t>‹N›</a:t>
            </a:fld>
            <a:endParaRPr lang="en-US" dirty="0"/>
          </a:p>
        </p:txBody>
      </p:sp>
      <p:pic>
        <p:nvPicPr>
          <p:cNvPr id="8" name="Immagin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1524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3"/>
          <p:cNvGrpSpPr>
            <a:grpSpLocks/>
          </p:cNvGrpSpPr>
          <p:nvPr/>
        </p:nvGrpSpPr>
        <p:grpSpPr bwMode="auto">
          <a:xfrm>
            <a:off x="1" y="0"/>
            <a:ext cx="2132013" cy="6858000"/>
            <a:chOff x="0" y="0"/>
            <a:chExt cx="2132013" cy="6858001"/>
          </a:xfrm>
        </p:grpSpPr>
        <p:sp>
          <p:nvSpPr>
            <p:cNvPr id="1032" name="Freeform 6"/>
            <p:cNvSpPr>
              <a:spLocks/>
            </p:cNvSpPr>
            <p:nvPr/>
          </p:nvSpPr>
          <p:spPr bwMode="auto">
            <a:xfrm>
              <a:off x="0" y="0"/>
              <a:ext cx="1073150" cy="5291138"/>
            </a:xfrm>
            <a:custGeom>
              <a:avLst/>
              <a:gdLst>
                <a:gd name="T0" fmla="*/ 0 w 676"/>
                <a:gd name="T1" fmla="*/ 4972050 h 3333"/>
                <a:gd name="T2" fmla="*/ 0 w 676"/>
                <a:gd name="T3" fmla="*/ 5257800 h 3333"/>
                <a:gd name="T4" fmla="*/ 200025 w 676"/>
                <a:gd name="T5" fmla="*/ 5291138 h 3333"/>
                <a:gd name="T6" fmla="*/ 1073150 w 676"/>
                <a:gd name="T7" fmla="*/ 0 h 3333"/>
                <a:gd name="T8" fmla="*/ 815975 w 676"/>
                <a:gd name="T9" fmla="*/ 0 h 3333"/>
                <a:gd name="T10" fmla="*/ 0 w 676"/>
                <a:gd name="T11" fmla="*/ 4972050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16" name="Freeform 7"/>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982664"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endParaRPr lang="en-US" altLang="it-IT"/>
          </a:p>
        </p:txBody>
      </p:sp>
      <p:sp>
        <p:nvSpPr>
          <p:cNvPr id="1028" name="Text Placeholder 2"/>
          <p:cNvSpPr>
            <a:spLocks noGrp="1"/>
          </p:cNvSpPr>
          <p:nvPr>
            <p:ph type="body" idx="1"/>
          </p:nvPr>
        </p:nvSpPr>
        <p:spPr bwMode="auto">
          <a:xfrm>
            <a:off x="982664" y="2667002"/>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Modifica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4" name="Date Placeholder 3"/>
          <p:cNvSpPr>
            <a:spLocks noGrp="1"/>
          </p:cNvSpPr>
          <p:nvPr>
            <p:ph type="dt" sz="half" idx="2"/>
          </p:nvPr>
        </p:nvSpPr>
        <p:spPr>
          <a:xfrm>
            <a:off x="7358063" y="6116640"/>
            <a:ext cx="858837" cy="365125"/>
          </a:xfrm>
          <a:prstGeom prst="rect">
            <a:avLst/>
          </a:prstGeom>
        </p:spPr>
        <p:txBody>
          <a:bodyPr vert="horz" lIns="91440" tIns="45720" rIns="91440" bIns="45720" rtlCol="0" anchor="ctr"/>
          <a:lstStyle>
            <a:lvl1pPr algn="r" eaLnBrk="1" fontAlgn="auto" hangingPunct="1">
              <a:spcBef>
                <a:spcPts val="0"/>
              </a:spcBef>
              <a:spcAft>
                <a:spcPts val="0"/>
              </a:spcAft>
              <a:defRPr sz="750" b="0" i="0">
                <a:solidFill>
                  <a:schemeClr val="tx1"/>
                </a:solidFill>
                <a:effectLst/>
                <a:latin typeface="+mn-lt"/>
              </a:defRPr>
            </a:lvl1pPr>
          </a:lstStyle>
          <a:p>
            <a:pPr>
              <a:defRPr/>
            </a:pPr>
            <a:fld id="{4C97E169-07A5-4423-93D0-C00193EEE435}" type="datetimeFigureOut">
              <a:rPr lang="en-US"/>
              <a:pPr>
                <a:defRPr/>
              </a:pPr>
              <a:t>3/20/2017</a:t>
            </a:fld>
            <a:endParaRPr lang="en-US" dirty="0"/>
          </a:p>
        </p:txBody>
      </p:sp>
      <p:sp>
        <p:nvSpPr>
          <p:cNvPr id="5" name="Footer Placeholder 4"/>
          <p:cNvSpPr>
            <a:spLocks noGrp="1"/>
          </p:cNvSpPr>
          <p:nvPr>
            <p:ph type="ftr" sz="quarter" idx="3"/>
          </p:nvPr>
        </p:nvSpPr>
        <p:spPr>
          <a:xfrm>
            <a:off x="1987550" y="6116640"/>
            <a:ext cx="5313363" cy="365125"/>
          </a:xfrm>
          <a:prstGeom prst="rect">
            <a:avLst/>
          </a:prstGeom>
        </p:spPr>
        <p:txBody>
          <a:bodyPr vert="horz" lIns="91440" tIns="45720" rIns="91440" bIns="45720" rtlCol="0" anchor="ctr"/>
          <a:lstStyle>
            <a:lvl1pPr algn="l" eaLnBrk="1" fontAlgn="auto" hangingPunct="1">
              <a:spcBef>
                <a:spcPts val="0"/>
              </a:spcBef>
              <a:spcAft>
                <a:spcPts val="0"/>
              </a:spcAft>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4051" y="6116640"/>
            <a:ext cx="412750" cy="365125"/>
          </a:xfrm>
          <a:prstGeom prst="rect">
            <a:avLst/>
          </a:prstGeom>
        </p:spPr>
        <p:txBody>
          <a:bodyPr vert="horz" lIns="91440" tIns="45720" rIns="91440" bIns="45720" rtlCol="0" anchor="ctr"/>
          <a:lstStyle>
            <a:lvl1pPr algn="r" eaLnBrk="1" fontAlgn="auto" hangingPunct="1">
              <a:spcBef>
                <a:spcPts val="0"/>
              </a:spcBef>
              <a:spcAft>
                <a:spcPts val="0"/>
              </a:spcAft>
              <a:defRPr sz="750" b="0" i="0">
                <a:solidFill>
                  <a:schemeClr val="tx1"/>
                </a:solidFill>
                <a:effectLst/>
                <a:latin typeface="+mn-lt"/>
              </a:defRPr>
            </a:lvl1pPr>
          </a:lstStyle>
          <a:p>
            <a:pPr>
              <a:defRPr/>
            </a:pPr>
            <a:fld id="{7FF078CF-BFFD-4DE9-BDC1-08FCD027FE69}" type="slidenum">
              <a:rPr lang="en-US"/>
              <a:pPr>
                <a:defRPr/>
              </a:pPr>
              <a:t>‹N›</a:t>
            </a:fld>
            <a:endParaRPr lang="en-US" dirty="0"/>
          </a:p>
        </p:txBody>
      </p:sp>
      <p:pic>
        <p:nvPicPr>
          <p:cNvPr id="14" name="Immagine 8"/>
          <p:cNvPicPr>
            <a:picLocks noChangeAspect="1"/>
          </p:cNvPicPr>
          <p:nvPr userDrawn="1"/>
        </p:nvPicPr>
        <p:blipFill>
          <a:blip r:embed="rId23" cstate="print">
            <a:extLst>
              <a:ext uri="{28A0092B-C50C-407E-A947-70E740481C1C}">
                <a14:useLocalDpi xmlns:a14="http://schemas.microsoft.com/office/drawing/2010/main" val="0"/>
              </a:ext>
            </a:extLst>
          </a:blip>
          <a:srcRect/>
          <a:stretch>
            <a:fillRect/>
          </a:stretch>
        </p:blipFill>
        <p:spPr bwMode="auto">
          <a:xfrm>
            <a:off x="7812360" y="6443712"/>
            <a:ext cx="1331640" cy="4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4412971"/>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 id="2147483862" r:id="rId13"/>
    <p:sldLayoutId id="2147483863" r:id="rId14"/>
    <p:sldLayoutId id="2147483864" r:id="rId15"/>
    <p:sldLayoutId id="2147483865" r:id="rId16"/>
    <p:sldLayoutId id="2147483866" r:id="rId17"/>
    <p:sldLayoutId id="2147483904" r:id="rId18"/>
    <p:sldLayoutId id="2147483928" r:id="rId19"/>
    <p:sldLayoutId id="2147483929" r:id="rId20"/>
    <p:sldLayoutId id="2147483930" r:id="rId21"/>
  </p:sldLayoutIdLst>
  <p:txStyles>
    <p:titleStyle>
      <a:lvl1pPr algn="ctr" defTabSz="342900" rtl="0" eaLnBrk="0" fontAlgn="base" hangingPunct="0">
        <a:spcBef>
          <a:spcPct val="0"/>
        </a:spcBef>
        <a:spcAft>
          <a:spcPct val="0"/>
        </a:spcAft>
        <a:defRPr sz="3000" kern="1200">
          <a:ln w="3175" cmpd="sng">
            <a:noFill/>
          </a:ln>
          <a:solidFill>
            <a:schemeClr val="tx1"/>
          </a:solidFill>
          <a:latin typeface="+mj-lt"/>
          <a:ea typeface="+mj-ea"/>
          <a:cs typeface="+mj-cs"/>
        </a:defRPr>
      </a:lvl1pPr>
      <a:lvl2pPr algn="ctr" defTabSz="342900" rtl="0" eaLnBrk="0" fontAlgn="base" hangingPunct="0">
        <a:spcBef>
          <a:spcPct val="0"/>
        </a:spcBef>
        <a:spcAft>
          <a:spcPct val="0"/>
        </a:spcAft>
        <a:defRPr sz="3000">
          <a:solidFill>
            <a:schemeClr val="tx1"/>
          </a:solidFill>
          <a:latin typeface="Corbel" panose="020B0503020204020204" pitchFamily="34" charset="0"/>
        </a:defRPr>
      </a:lvl2pPr>
      <a:lvl3pPr algn="ctr" defTabSz="342900" rtl="0" eaLnBrk="0" fontAlgn="base" hangingPunct="0">
        <a:spcBef>
          <a:spcPct val="0"/>
        </a:spcBef>
        <a:spcAft>
          <a:spcPct val="0"/>
        </a:spcAft>
        <a:defRPr sz="3000">
          <a:solidFill>
            <a:schemeClr val="tx1"/>
          </a:solidFill>
          <a:latin typeface="Corbel" panose="020B0503020204020204" pitchFamily="34" charset="0"/>
        </a:defRPr>
      </a:lvl3pPr>
      <a:lvl4pPr algn="ctr" defTabSz="342900" rtl="0" eaLnBrk="0" fontAlgn="base" hangingPunct="0">
        <a:spcBef>
          <a:spcPct val="0"/>
        </a:spcBef>
        <a:spcAft>
          <a:spcPct val="0"/>
        </a:spcAft>
        <a:defRPr sz="3000">
          <a:solidFill>
            <a:schemeClr val="tx1"/>
          </a:solidFill>
          <a:latin typeface="Corbel" panose="020B0503020204020204" pitchFamily="34" charset="0"/>
        </a:defRPr>
      </a:lvl4pPr>
      <a:lvl5pPr algn="ctr" defTabSz="342900" rtl="0" eaLnBrk="0" fontAlgn="base" hangingPunct="0">
        <a:spcBef>
          <a:spcPct val="0"/>
        </a:spcBef>
        <a:spcAft>
          <a:spcPct val="0"/>
        </a:spcAft>
        <a:defRPr sz="3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0" fontAlgn="base" hangingPunct="0">
        <a:spcBef>
          <a:spcPct val="20000"/>
        </a:spcBef>
        <a:spcAft>
          <a:spcPts val="450"/>
        </a:spcAft>
        <a:buClr>
          <a:srgbClr val="739A28"/>
        </a:buClr>
        <a:buSzPct val="145000"/>
        <a:buFont typeface="Arial" panose="020B0604020202020204" pitchFamily="34" charset="0"/>
        <a:buChar char="•"/>
        <a:defRPr sz="1800" kern="1200">
          <a:solidFill>
            <a:schemeClr val="tx1"/>
          </a:solidFill>
          <a:latin typeface="+mn-lt"/>
          <a:ea typeface="+mn-ea"/>
          <a:cs typeface="+mn-cs"/>
        </a:defRPr>
      </a:lvl1pPr>
      <a:lvl2pPr marL="557213" indent="-214313" algn="l" defTabSz="342900" rtl="0" eaLnBrk="0" fontAlgn="base" hangingPunct="0">
        <a:spcBef>
          <a:spcPct val="20000"/>
        </a:spcBef>
        <a:spcAft>
          <a:spcPts val="450"/>
        </a:spcAft>
        <a:buClr>
          <a:srgbClr val="739A28"/>
        </a:buClr>
        <a:buSzPct val="145000"/>
        <a:buFont typeface="Arial" panose="020B0604020202020204" pitchFamily="34" charset="0"/>
        <a:buChar char="•"/>
        <a:defRPr sz="1500" kern="1200">
          <a:solidFill>
            <a:schemeClr val="tx1"/>
          </a:solidFill>
          <a:latin typeface="+mn-lt"/>
          <a:ea typeface="+mn-ea"/>
          <a:cs typeface="+mn-cs"/>
        </a:defRPr>
      </a:lvl2pPr>
      <a:lvl3pPr marL="900113" indent="-214313" algn="l" defTabSz="342900" rtl="0" eaLnBrk="0" fontAlgn="base" hangingPunct="0">
        <a:spcBef>
          <a:spcPct val="20000"/>
        </a:spcBef>
        <a:spcAft>
          <a:spcPts val="450"/>
        </a:spcAft>
        <a:buClr>
          <a:srgbClr val="739A28"/>
        </a:buClr>
        <a:buSzPct val="145000"/>
        <a:buFont typeface="Arial" panose="020B0604020202020204" pitchFamily="34" charset="0"/>
        <a:buChar char="•"/>
        <a:defRPr kern="1200">
          <a:solidFill>
            <a:schemeClr val="tx1"/>
          </a:solidFill>
          <a:latin typeface="+mn-lt"/>
          <a:ea typeface="+mn-ea"/>
          <a:cs typeface="+mn-cs"/>
        </a:defRPr>
      </a:lvl3pPr>
      <a:lvl4pPr marL="1157288" indent="-128588" algn="l" defTabSz="342900" rtl="0" eaLnBrk="0" fontAlgn="base" hangingPunct="0">
        <a:spcBef>
          <a:spcPct val="20000"/>
        </a:spcBef>
        <a:spcAft>
          <a:spcPts val="450"/>
        </a:spcAft>
        <a:buClr>
          <a:srgbClr val="739A28"/>
        </a:buClr>
        <a:buSzPct val="145000"/>
        <a:buFont typeface="Arial" panose="020B0604020202020204" pitchFamily="34" charset="0"/>
        <a:buChar char="•"/>
        <a:defRPr sz="1200" kern="1200">
          <a:solidFill>
            <a:schemeClr val="tx1"/>
          </a:solidFill>
          <a:latin typeface="+mn-lt"/>
          <a:ea typeface="+mn-ea"/>
          <a:cs typeface="+mn-cs"/>
        </a:defRPr>
      </a:lvl4pPr>
      <a:lvl5pPr marL="1500188" indent="-128588" algn="l" defTabSz="342900" rtl="0" eaLnBrk="0" fontAlgn="base" hangingPunct="0">
        <a:spcBef>
          <a:spcPct val="20000"/>
        </a:spcBef>
        <a:spcAft>
          <a:spcPts val="450"/>
        </a:spcAft>
        <a:buClr>
          <a:srgbClr val="739A28"/>
        </a:buClr>
        <a:buSzPct val="145000"/>
        <a:buFont typeface="Arial" panose="020B0604020202020204" pitchFamily="34" charset="0"/>
        <a:buChar char="•"/>
        <a:defRPr sz="1050" kern="1200">
          <a:solidFill>
            <a:schemeClr val="tx1"/>
          </a:solidFill>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260648"/>
            <a:ext cx="9144000" cy="936104"/>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wrap="none" lIns="67866" tIns="33338" rIns="67866" bIns="33338"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defTabSz="342900" eaLnBrk="1" fontAlgn="auto" hangingPunct="1">
              <a:spcBef>
                <a:spcPts val="0"/>
              </a:spcBef>
              <a:spcAft>
                <a:spcPts val="0"/>
              </a:spcAft>
              <a:defRPr/>
            </a:pPr>
            <a:r>
              <a:rPr lang="it-IT" altLang="it-IT" sz="2800" b="1" dirty="0" smtClean="0">
                <a:solidFill>
                  <a:srgbClr val="E56F0D"/>
                </a:solidFill>
                <a:latin typeface="+mj-lt"/>
              </a:rPr>
              <a:t>              CORSO </a:t>
            </a:r>
            <a:r>
              <a:rPr lang="it-IT" altLang="it-IT" sz="2800" b="1" dirty="0">
                <a:solidFill>
                  <a:srgbClr val="E56F0D"/>
                </a:solidFill>
                <a:latin typeface="+mj-lt"/>
              </a:rPr>
              <a:t>DI FORMAZIONE </a:t>
            </a:r>
            <a:r>
              <a:rPr lang="it-IT" altLang="it-IT" sz="2800" b="1" dirty="0" smtClean="0">
                <a:solidFill>
                  <a:srgbClr val="E56F0D"/>
                </a:solidFill>
                <a:latin typeface="+mj-lt"/>
              </a:rPr>
              <a:t>PER </a:t>
            </a:r>
            <a:r>
              <a:rPr lang="it-IT" altLang="it-IT" sz="2800" b="1" dirty="0">
                <a:solidFill>
                  <a:srgbClr val="E56F0D"/>
                </a:solidFill>
                <a:latin typeface="+mj-lt"/>
              </a:rPr>
              <a:t>DIRIGENTI SCOLASTICI </a:t>
            </a:r>
          </a:p>
        </p:txBody>
      </p:sp>
      <p:sp>
        <p:nvSpPr>
          <p:cNvPr id="7171" name="Rectangle 3"/>
          <p:cNvSpPr>
            <a:spLocks noChangeArrowheads="1"/>
          </p:cNvSpPr>
          <p:nvPr/>
        </p:nvSpPr>
        <p:spPr bwMode="auto">
          <a:xfrm>
            <a:off x="3467100" y="2756297"/>
            <a:ext cx="2168129" cy="38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defTabSz="342900" eaLnBrk="1" hangingPunct="1"/>
            <a:endParaRPr lang="it-IT" altLang="it-IT" sz="1200">
              <a:solidFill>
                <a:prstClr val="white"/>
              </a:solidFill>
              <a:latin typeface="Arial" panose="020B0604020202020204" pitchFamily="34" charset="0"/>
            </a:endParaRPr>
          </a:p>
        </p:txBody>
      </p:sp>
      <p:sp>
        <p:nvSpPr>
          <p:cNvPr id="4100" name="Rectangle 6"/>
          <p:cNvSpPr>
            <a:spLocks noChangeArrowheads="1"/>
          </p:cNvSpPr>
          <p:nvPr/>
        </p:nvSpPr>
        <p:spPr bwMode="auto">
          <a:xfrm>
            <a:off x="683568" y="1340768"/>
            <a:ext cx="8232534" cy="2610031"/>
          </a:xfrm>
          <a:prstGeom prst="rect">
            <a:avLst/>
          </a:prstGeom>
          <a:noFill/>
          <a:ln>
            <a:noFill/>
            <a:headEnd/>
            <a:tailEnd/>
          </a:ln>
          <a:effectLst>
            <a:outerShdw blurRad="190500" dist="228600" dir="2700000" algn="ctr">
              <a:srgbClr val="000000">
                <a:alpha val="30000"/>
              </a:srgbClr>
            </a:outerShdw>
          </a:effectLst>
        </p:spPr>
        <p:style>
          <a:lnRef idx="1">
            <a:schemeClr val="accent1"/>
          </a:lnRef>
          <a:fillRef idx="2">
            <a:schemeClr val="accent1"/>
          </a:fillRef>
          <a:effectRef idx="1">
            <a:schemeClr val="accent1"/>
          </a:effectRef>
          <a:fontRef idx="minor">
            <a:schemeClr val="dk1"/>
          </a:fontRef>
        </p:style>
        <p:txBody>
          <a:bodyPr wrap="none" lIns="67866" tIns="33338" rIns="67866" bIns="33338"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defTabSz="342900" eaLnBrk="1" fontAlgn="auto" hangingPunct="1">
              <a:spcBef>
                <a:spcPts val="0"/>
              </a:spcBef>
              <a:spcAft>
                <a:spcPts val="0"/>
              </a:spcAft>
              <a:defRPr/>
            </a:pPr>
            <a:endParaRPr lang="it-IT" altLang="it-IT" sz="1800" b="1" dirty="0">
              <a:solidFill>
                <a:srgbClr val="EE7B08"/>
              </a:solidFill>
              <a:latin typeface="+mj-lt"/>
            </a:endParaRPr>
          </a:p>
          <a:p>
            <a:pPr algn="ctr" defTabSz="342900" eaLnBrk="1" fontAlgn="auto" hangingPunct="1">
              <a:spcBef>
                <a:spcPts val="0"/>
              </a:spcBef>
              <a:spcAft>
                <a:spcPts val="0"/>
              </a:spcAft>
              <a:defRPr/>
            </a:pPr>
            <a:endParaRPr lang="it-IT" altLang="it-IT" sz="1100" b="1" dirty="0">
              <a:solidFill>
                <a:srgbClr val="EE7B08"/>
              </a:solidFill>
              <a:latin typeface="+mj-lt"/>
            </a:endParaRPr>
          </a:p>
          <a:p>
            <a:pPr algn="ctr" defTabSz="342900" eaLnBrk="1" fontAlgn="auto" hangingPunct="1">
              <a:spcBef>
                <a:spcPts val="0"/>
              </a:spcBef>
              <a:spcAft>
                <a:spcPts val="0"/>
              </a:spcAft>
              <a:defRPr/>
            </a:pPr>
            <a:r>
              <a:rPr lang="it-IT" altLang="it-IT" sz="3200" b="1" dirty="0" smtClean="0">
                <a:solidFill>
                  <a:srgbClr val="E56F0D"/>
                </a:solidFill>
                <a:latin typeface="+mj-lt"/>
              </a:rPr>
              <a:t>MODULO 5</a:t>
            </a:r>
            <a:endParaRPr lang="it-IT" altLang="it-IT" sz="3200" b="1" dirty="0">
              <a:solidFill>
                <a:srgbClr val="E56F0D"/>
              </a:solidFill>
              <a:latin typeface="+mj-lt"/>
            </a:endParaRPr>
          </a:p>
          <a:p>
            <a:pPr algn="ctr" defTabSz="342900" eaLnBrk="1" fontAlgn="auto" hangingPunct="1">
              <a:spcBef>
                <a:spcPts val="0"/>
              </a:spcBef>
              <a:spcAft>
                <a:spcPts val="0"/>
              </a:spcAft>
              <a:defRPr/>
            </a:pPr>
            <a:endParaRPr lang="it-IT" altLang="it-IT" sz="1100" b="1" dirty="0">
              <a:solidFill>
                <a:srgbClr val="00279F"/>
              </a:solidFill>
              <a:latin typeface="+mj-lt"/>
            </a:endParaRPr>
          </a:p>
          <a:p>
            <a:pPr algn="ctr" defTabSz="342900" eaLnBrk="1" fontAlgn="auto" hangingPunct="1">
              <a:spcBef>
                <a:spcPts val="0"/>
              </a:spcBef>
              <a:spcAft>
                <a:spcPts val="0"/>
              </a:spcAft>
              <a:defRPr/>
            </a:pPr>
            <a:r>
              <a:rPr lang="it-IT" altLang="it-IT" sz="3200" b="1" dirty="0" smtClean="0">
                <a:solidFill>
                  <a:srgbClr val="002060"/>
                </a:solidFill>
                <a:latin typeface="+mj-lt"/>
              </a:rPr>
              <a:t>“La gestione del conflitto e negoziazione” </a:t>
            </a:r>
            <a:endParaRPr lang="it-IT" altLang="it-IT" sz="3200" b="1" dirty="0">
              <a:solidFill>
                <a:srgbClr val="002060"/>
              </a:solidFill>
              <a:latin typeface="+mj-lt"/>
            </a:endParaRPr>
          </a:p>
          <a:p>
            <a:pPr algn="ctr" defTabSz="342900" eaLnBrk="1" fontAlgn="auto" hangingPunct="1">
              <a:spcBef>
                <a:spcPts val="0"/>
              </a:spcBef>
              <a:spcAft>
                <a:spcPts val="0"/>
              </a:spcAft>
              <a:defRPr/>
            </a:pPr>
            <a:endParaRPr lang="it-IT" altLang="it-IT" sz="2000" b="1" dirty="0">
              <a:solidFill>
                <a:srgbClr val="002060"/>
              </a:solidFill>
              <a:latin typeface="+mj-lt"/>
            </a:endParaRPr>
          </a:p>
          <a:p>
            <a:pPr algn="ctr" defTabSz="342900" eaLnBrk="1" fontAlgn="auto" hangingPunct="1">
              <a:spcBef>
                <a:spcPts val="0"/>
              </a:spcBef>
              <a:spcAft>
                <a:spcPts val="0"/>
              </a:spcAft>
              <a:defRPr/>
            </a:pPr>
            <a:endParaRPr lang="it-IT" altLang="it-IT" sz="1800" b="1" dirty="0">
              <a:solidFill>
                <a:srgbClr val="002060"/>
              </a:solidFill>
              <a:latin typeface="+mj-lt"/>
            </a:endParaRPr>
          </a:p>
          <a:p>
            <a:pPr defTabSz="342900" eaLnBrk="1" fontAlgn="auto" hangingPunct="1">
              <a:spcBef>
                <a:spcPts val="0"/>
              </a:spcBef>
              <a:spcAft>
                <a:spcPts val="0"/>
              </a:spcAft>
              <a:defRPr/>
            </a:pPr>
            <a:r>
              <a:rPr lang="it-IT" altLang="it-IT" sz="2400" b="1" dirty="0">
                <a:solidFill>
                  <a:srgbClr val="002060"/>
                </a:solidFill>
                <a:latin typeface="+mj-lt"/>
                <a:cs typeface="Calibri" panose="020F0502020204030204" pitchFamily="34" charset="0"/>
              </a:rPr>
              <a:t>    </a:t>
            </a:r>
            <a:r>
              <a:rPr lang="it-IT" altLang="it-IT" b="1" dirty="0">
                <a:solidFill>
                  <a:srgbClr val="002060"/>
                </a:solidFill>
                <a:latin typeface="+mj-lt"/>
                <a:cs typeface="Calibri" panose="020F0502020204030204" pitchFamily="34" charset="0"/>
              </a:rPr>
              <a:t>	</a:t>
            </a:r>
            <a:endParaRPr lang="it-IT" altLang="it-IT" sz="1800" dirty="0">
              <a:solidFill>
                <a:prstClr val="white"/>
              </a:solidFill>
              <a:latin typeface="+mj-lt"/>
            </a:endParaRPr>
          </a:p>
          <a:p>
            <a:pPr algn="ctr" defTabSz="342900" eaLnBrk="1" fontAlgn="auto" hangingPunct="1">
              <a:spcBef>
                <a:spcPts val="0"/>
              </a:spcBef>
              <a:spcAft>
                <a:spcPts val="0"/>
              </a:spcAft>
              <a:defRPr/>
            </a:pPr>
            <a:endParaRPr lang="it-IT" altLang="it-IT" sz="1800" dirty="0">
              <a:solidFill>
                <a:prstClr val="white"/>
              </a:solidFill>
              <a:latin typeface="+mj-lt"/>
            </a:endParaRPr>
          </a:p>
        </p:txBody>
      </p:sp>
      <p:pic>
        <p:nvPicPr>
          <p:cNvPr id="6" name="Picture 2" descr="C:\Documents and Settings\gioconda\Desktop\comunicazione efficace trenitalia febbraio 2016\conflitto.png"/>
          <p:cNvPicPr>
            <a:picLocks noChangeAspect="1" noChangeArrowheads="1"/>
          </p:cNvPicPr>
          <p:nvPr/>
        </p:nvPicPr>
        <p:blipFill>
          <a:blip r:embed="rId3" cstate="print"/>
          <a:srcRect/>
          <a:stretch>
            <a:fillRect/>
          </a:stretch>
        </p:blipFill>
        <p:spPr bwMode="auto">
          <a:xfrm>
            <a:off x="2857488" y="3571876"/>
            <a:ext cx="3839076" cy="2549147"/>
          </a:xfrm>
          <a:prstGeom prst="rect">
            <a:avLst/>
          </a:prstGeom>
          <a:noFill/>
        </p:spPr>
      </p:pic>
    </p:spTree>
    <p:extLst>
      <p:ext uri="{BB962C8B-B14F-4D97-AF65-F5344CB8AC3E}">
        <p14:creationId xmlns:p14="http://schemas.microsoft.com/office/powerpoint/2010/main" val="309952232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title"/>
          </p:nvPr>
        </p:nvSpPr>
        <p:spPr bwMode="auto">
          <a:xfrm>
            <a:off x="5275385" y="476672"/>
            <a:ext cx="3868615" cy="3352800"/>
          </a:xfrm>
        </p:spPr>
        <p:txBody>
          <a:bodyPr lIns="91440" tIns="45720" rIns="91440" bIns="45720" anchor="t"/>
          <a:lstStyle/>
          <a:p>
            <a:r>
              <a:rPr lang="it-IT" sz="3200" dirty="0">
                <a:solidFill>
                  <a:schemeClr val="tx1"/>
                </a:solidFill>
                <a:latin typeface="Arial" pitchFamily="34" charset="0"/>
              </a:rPr>
              <a:t>Ogni comunicazione ha un aspetto di contenuto e uno di relazione</a:t>
            </a:r>
            <a:r>
              <a:rPr lang="it-IT" sz="3600" dirty="0">
                <a:solidFill>
                  <a:schemeClr val="tx1"/>
                </a:solidFill>
                <a:latin typeface="Arial" pitchFamily="34" charset="0"/>
              </a:rPr>
              <a:t/>
            </a:r>
            <a:br>
              <a:rPr lang="it-IT" sz="3600" dirty="0">
                <a:solidFill>
                  <a:schemeClr val="tx1"/>
                </a:solidFill>
                <a:latin typeface="Arial" pitchFamily="34" charset="0"/>
              </a:rPr>
            </a:br>
            <a:endParaRPr lang="it-IT" sz="3600" dirty="0">
              <a:solidFill>
                <a:schemeClr val="tx1"/>
              </a:solidFill>
              <a:latin typeface="Arial" pitchFamily="34" charset="0"/>
            </a:endParaRPr>
          </a:p>
        </p:txBody>
      </p:sp>
      <p:pic>
        <p:nvPicPr>
          <p:cNvPr id="34820" name="Picture 4" descr="la risposta è tre"/>
          <p:cNvPicPr>
            <a:picLocks noChangeAspect="1" noChangeArrowheads="1"/>
          </p:cNvPicPr>
          <p:nvPr/>
        </p:nvPicPr>
        <p:blipFill>
          <a:blip r:embed="rId2" cstate="print">
            <a:lum contrast="36000"/>
          </a:blip>
          <a:srcRect/>
          <a:stretch>
            <a:fillRect/>
          </a:stretch>
        </p:blipFill>
        <p:spPr bwMode="auto">
          <a:xfrm>
            <a:off x="1259632" y="1268760"/>
            <a:ext cx="4187542" cy="4824654"/>
          </a:xfrm>
          <a:prstGeom prst="rect">
            <a:avLst/>
          </a:prstGeom>
          <a:noFill/>
          <a:ln w="19050">
            <a:solidFill>
              <a:srgbClr val="000066"/>
            </a:solidFill>
            <a:miter lim="800000"/>
            <a:headEnd/>
            <a:tailEnd/>
          </a:ln>
        </p:spPr>
      </p:pic>
    </p:spTree>
    <p:extLst>
      <p:ext uri="{BB962C8B-B14F-4D97-AF65-F5344CB8AC3E}">
        <p14:creationId xmlns:p14="http://schemas.microsoft.com/office/powerpoint/2010/main" val="1319910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02"/>
          <p:cNvGrpSpPr/>
          <p:nvPr/>
        </p:nvGrpSpPr>
        <p:grpSpPr>
          <a:xfrm>
            <a:off x="2987238" y="1955799"/>
            <a:ext cx="2066926" cy="704851"/>
            <a:chOff x="0" y="0"/>
            <a:chExt cx="2066925" cy="704850"/>
          </a:xfrm>
          <a:scene3d>
            <a:camera prst="orthographicFront">
              <a:rot lat="0" lon="0" rev="0"/>
            </a:camera>
            <a:lightRig rig="contrasting" dir="t">
              <a:rot lat="0" lon="0" rev="1500000"/>
            </a:lightRig>
          </a:scene3d>
        </p:grpSpPr>
        <p:sp>
          <p:nvSpPr>
            <p:cNvPr id="1200" name="Shape 1200"/>
            <p:cNvSpPr/>
            <p:nvPr/>
          </p:nvSpPr>
          <p:spPr>
            <a:xfrm>
              <a:off x="0" y="-1"/>
              <a:ext cx="2066926" cy="70485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36699"/>
            </a:solidFill>
            <a:ln w="9525" cap="flat">
              <a:noFill/>
              <a:prstDash val="solid"/>
              <a:round/>
            </a:ln>
            <a:effectLst>
              <a:outerShdw blurRad="149987" dist="250190" dir="8460000" algn="ctr">
                <a:srgbClr val="000000">
                  <a:alpha val="28000"/>
                </a:srgbClr>
              </a:outerShdw>
            </a:effectLst>
            <a:sp3d prstMaterial="metal"/>
          </p:spPr>
          <p:txBody>
            <a:bodyPr wrap="square" lIns="0" tIns="0" rIns="0" bIns="0" numCol="1" anchor="ctr">
              <a:noAutofit/>
            </a:bodyPr>
            <a:lstStyle/>
            <a:p>
              <a:pPr lvl="0" algn="ctr">
                <a:defRPr b="1">
                  <a:solidFill>
                    <a:srgbClr val="FFFFFF"/>
                  </a:solidFill>
                </a:defRPr>
              </a:pPr>
              <a:endParaRPr/>
            </a:p>
          </p:txBody>
        </p:sp>
        <p:sp>
          <p:nvSpPr>
            <p:cNvPr id="1201" name="Shape 1201"/>
            <p:cNvSpPr/>
            <p:nvPr/>
          </p:nvSpPr>
          <p:spPr>
            <a:xfrm>
              <a:off x="75029" y="167005"/>
              <a:ext cx="1916867" cy="370841"/>
            </a:xfrm>
            <a:prstGeom prst="rect">
              <a:avLst/>
            </a:prstGeom>
            <a:noFill/>
            <a:ln w="12700" cap="flat">
              <a:noFill/>
              <a:miter lim="400000"/>
            </a:ln>
            <a:effectLst>
              <a:outerShdw blurRad="149987" dist="250190" dir="8460000" algn="ctr">
                <a:srgbClr val="000000">
                  <a:alpha val="28000"/>
                </a:srgbClr>
              </a:outerShdw>
            </a:effectLst>
            <a:sp3d prstMaterial="metal">
              <a:bevelT w="88900" h="88900"/>
            </a:sp3d>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b="1">
                  <a:solidFill>
                    <a:srgbClr val="FFFFFF"/>
                  </a:solidFill>
                </a:defRPr>
              </a:lvl1pPr>
            </a:lstStyle>
            <a:p>
              <a:pPr lvl="0">
                <a:defRPr b="0">
                  <a:solidFill>
                    <a:srgbClr val="000000"/>
                  </a:solidFill>
                </a:defRPr>
              </a:pPr>
              <a:r>
                <a:rPr b="1">
                  <a:solidFill>
                    <a:srgbClr val="FFFFFF"/>
                  </a:solidFill>
                </a:rPr>
                <a:t>“FAI PRESTO”</a:t>
              </a:r>
            </a:p>
          </p:txBody>
        </p:sp>
      </p:grpSp>
      <p:grpSp>
        <p:nvGrpSpPr>
          <p:cNvPr id="3" name="Group 1205"/>
          <p:cNvGrpSpPr/>
          <p:nvPr/>
        </p:nvGrpSpPr>
        <p:grpSpPr>
          <a:xfrm>
            <a:off x="6154300" y="1981200"/>
            <a:ext cx="1760538" cy="627063"/>
            <a:chOff x="0" y="0"/>
            <a:chExt cx="1760537" cy="627062"/>
          </a:xfrm>
          <a:scene3d>
            <a:camera prst="orthographicFront">
              <a:rot lat="0" lon="0" rev="0"/>
            </a:camera>
            <a:lightRig rig="contrasting" dir="t">
              <a:rot lat="0" lon="0" rev="1500000"/>
            </a:lightRig>
          </a:scene3d>
        </p:grpSpPr>
        <p:sp>
          <p:nvSpPr>
            <p:cNvPr id="1203" name="Shape 1203"/>
            <p:cNvSpPr/>
            <p:nvPr/>
          </p:nvSpPr>
          <p:spPr>
            <a:xfrm>
              <a:off x="0" y="0"/>
              <a:ext cx="1760538" cy="627063"/>
            </a:xfrm>
            <a:prstGeom prst="rect">
              <a:avLst/>
            </a:prstGeom>
            <a:solidFill>
              <a:srgbClr val="336699"/>
            </a:solidFill>
            <a:ln w="9525" cap="flat">
              <a:noFill/>
              <a:prstDash val="solid"/>
              <a:round/>
            </a:ln>
            <a:effectLst>
              <a:outerShdw blurRad="149987" dist="250190" dir="8460000" algn="ctr">
                <a:srgbClr val="000000">
                  <a:alpha val="28000"/>
                </a:srgbClr>
              </a:outerShdw>
            </a:effectLst>
            <a:sp3d prstMaterial="metal">
              <a:bevelT w="88900" h="88900"/>
            </a:sp3d>
          </p:spPr>
          <p:txBody>
            <a:bodyPr wrap="square" lIns="0" tIns="0" rIns="0" bIns="0" numCol="1" anchor="ctr">
              <a:noAutofit/>
            </a:bodyPr>
            <a:lstStyle/>
            <a:p>
              <a:pPr lvl="0" algn="ctr">
                <a:defRPr sz="1600" b="1">
                  <a:solidFill>
                    <a:srgbClr val="FFFFFF"/>
                  </a:solidFill>
                </a:defRPr>
              </a:pPr>
              <a:endParaRPr/>
            </a:p>
          </p:txBody>
        </p:sp>
        <p:sp>
          <p:nvSpPr>
            <p:cNvPr id="1204" name="Shape 1204"/>
            <p:cNvSpPr/>
            <p:nvPr/>
          </p:nvSpPr>
          <p:spPr>
            <a:xfrm>
              <a:off x="428198" y="147161"/>
              <a:ext cx="904142" cy="332741"/>
            </a:xfrm>
            <a:prstGeom prst="rect">
              <a:avLst/>
            </a:prstGeom>
            <a:noFill/>
            <a:ln w="12700" cap="flat">
              <a:noFill/>
              <a:miter lim="400000"/>
            </a:ln>
            <a:effectLst>
              <a:outerShdw blurRad="149987" dist="250190" dir="8460000" algn="ctr">
                <a:srgbClr val="000000">
                  <a:alpha val="28000"/>
                </a:srgbClr>
              </a:outerShdw>
            </a:effectLst>
            <a:sp3d prstMaterial="metal">
              <a:bevelT w="88900" h="88900"/>
            </a:sp3d>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sz="1600" b="1">
                  <a:solidFill>
                    <a:srgbClr val="FFFFFF"/>
                  </a:solidFill>
                </a:defRPr>
              </a:lvl1pPr>
            </a:lstStyle>
            <a:p>
              <a:pPr lvl="0">
                <a:defRPr sz="1800" b="0">
                  <a:solidFill>
                    <a:srgbClr val="000000"/>
                  </a:solidFill>
                </a:defRPr>
              </a:pPr>
              <a:r>
                <a:rPr sz="1600" b="1">
                  <a:solidFill>
                    <a:srgbClr val="FFFFFF"/>
                  </a:solidFill>
                </a:rPr>
                <a:t>Notizia</a:t>
              </a:r>
            </a:p>
          </p:txBody>
        </p:sp>
      </p:grpSp>
      <p:grpSp>
        <p:nvGrpSpPr>
          <p:cNvPr id="4" name="Group 1208"/>
          <p:cNvGrpSpPr/>
          <p:nvPr/>
        </p:nvGrpSpPr>
        <p:grpSpPr>
          <a:xfrm>
            <a:off x="6240025" y="5019675"/>
            <a:ext cx="1903413" cy="779463"/>
            <a:chOff x="0" y="0"/>
            <a:chExt cx="1903412" cy="779462"/>
          </a:xfrm>
          <a:scene3d>
            <a:camera prst="orthographicFront">
              <a:rot lat="0" lon="0" rev="0"/>
            </a:camera>
            <a:lightRig rig="contrasting" dir="t">
              <a:rot lat="0" lon="0" rev="1500000"/>
            </a:lightRig>
          </a:scene3d>
        </p:grpSpPr>
        <p:sp>
          <p:nvSpPr>
            <p:cNvPr id="1206" name="Shape 1206"/>
            <p:cNvSpPr/>
            <p:nvPr/>
          </p:nvSpPr>
          <p:spPr>
            <a:xfrm>
              <a:off x="0" y="0"/>
              <a:ext cx="1903413" cy="779463"/>
            </a:xfrm>
            <a:prstGeom prst="rect">
              <a:avLst/>
            </a:prstGeom>
            <a:solidFill>
              <a:srgbClr val="99CC00"/>
            </a:solidFill>
            <a:ln w="12700" cap="flat">
              <a:noFill/>
              <a:miter lim="400000"/>
            </a:ln>
            <a:effectLst>
              <a:outerShdw blurRad="149987" dist="250190" dir="8460000" algn="ctr">
                <a:srgbClr val="000000">
                  <a:alpha val="28000"/>
                </a:srgbClr>
              </a:outerShdw>
            </a:effectLst>
            <a:sp3d prstMaterial="metal">
              <a:bevelT w="88900" h="88900"/>
            </a:sp3d>
          </p:spPr>
          <p:txBody>
            <a:bodyPr wrap="square" lIns="0" tIns="0" rIns="0" bIns="0" numCol="1" anchor="ctr">
              <a:noAutofit/>
            </a:bodyPr>
            <a:lstStyle/>
            <a:p>
              <a:pPr lvl="0" algn="ctr">
                <a:defRPr sz="1600" b="1">
                  <a:solidFill>
                    <a:srgbClr val="FFFFFF"/>
                  </a:solidFill>
                </a:defRPr>
              </a:pPr>
              <a:endParaRPr/>
            </a:p>
          </p:txBody>
        </p:sp>
        <p:sp>
          <p:nvSpPr>
            <p:cNvPr id="1207" name="Shape 1207"/>
            <p:cNvSpPr/>
            <p:nvPr/>
          </p:nvSpPr>
          <p:spPr>
            <a:xfrm>
              <a:off x="345152" y="223361"/>
              <a:ext cx="1213109" cy="332741"/>
            </a:xfrm>
            <a:prstGeom prst="rect">
              <a:avLst/>
            </a:prstGeom>
            <a:noFill/>
            <a:ln w="12700" cap="flat">
              <a:noFill/>
              <a:miter lim="400000"/>
            </a:ln>
            <a:effectLst>
              <a:outerShdw blurRad="149987" dist="250190" dir="8460000" algn="ctr">
                <a:srgbClr val="000000">
                  <a:alpha val="28000"/>
                </a:srgbClr>
              </a:outerShdw>
            </a:effectLst>
            <a:sp3d prstMaterial="metal">
              <a:bevelT w="88900" h="88900"/>
            </a:sp3d>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sz="1600" b="1">
                  <a:solidFill>
                    <a:srgbClr val="FFFFFF"/>
                  </a:solidFill>
                </a:defRPr>
              </a:lvl1pPr>
            </a:lstStyle>
            <a:p>
              <a:pPr lvl="0">
                <a:defRPr sz="1800" b="0">
                  <a:solidFill>
                    <a:srgbClr val="000000"/>
                  </a:solidFill>
                </a:defRPr>
              </a:pPr>
              <a:r>
                <a:rPr sz="1600" b="1">
                  <a:solidFill>
                    <a:srgbClr val="FFFFFF"/>
                  </a:solidFill>
                </a:rPr>
                <a:t>Relazione</a:t>
              </a:r>
            </a:p>
          </p:txBody>
        </p:sp>
      </p:grpSp>
      <p:grpSp>
        <p:nvGrpSpPr>
          <p:cNvPr id="5" name="Group 1211"/>
          <p:cNvGrpSpPr/>
          <p:nvPr/>
        </p:nvGrpSpPr>
        <p:grpSpPr>
          <a:xfrm>
            <a:off x="2768162" y="3476624"/>
            <a:ext cx="1903414" cy="876301"/>
            <a:chOff x="0" y="0"/>
            <a:chExt cx="1903412" cy="876300"/>
          </a:xfrm>
          <a:scene3d>
            <a:camera prst="orthographicFront">
              <a:rot lat="0" lon="0" rev="0"/>
            </a:camera>
            <a:lightRig rig="contrasting" dir="t">
              <a:rot lat="0" lon="0" rev="1500000"/>
            </a:lightRig>
          </a:scene3d>
        </p:grpSpPr>
        <p:sp>
          <p:nvSpPr>
            <p:cNvPr id="1209" name="Shape 1209"/>
            <p:cNvSpPr/>
            <p:nvPr/>
          </p:nvSpPr>
          <p:spPr>
            <a:xfrm>
              <a:off x="-1" y="0"/>
              <a:ext cx="1903414" cy="8763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9CC00"/>
            </a:solidFill>
            <a:ln w="12700" cap="flat">
              <a:noFill/>
              <a:miter lim="400000"/>
            </a:ln>
            <a:effectLst>
              <a:outerShdw blurRad="149987" dist="250190" dir="8460000" algn="ctr">
                <a:srgbClr val="000000">
                  <a:alpha val="28000"/>
                </a:srgbClr>
              </a:outerShdw>
            </a:effectLst>
            <a:sp3d prstMaterial="metal"/>
          </p:spPr>
          <p:txBody>
            <a:bodyPr wrap="square" lIns="0" tIns="0" rIns="0" bIns="0" numCol="1" anchor="ctr">
              <a:noAutofit/>
            </a:bodyPr>
            <a:lstStyle/>
            <a:p>
              <a:pPr lvl="0" algn="ctr">
                <a:defRPr sz="1600" b="1">
                  <a:solidFill>
                    <a:srgbClr val="FFFFFF"/>
                  </a:solidFill>
                </a:defRPr>
              </a:pPr>
              <a:endParaRPr/>
            </a:p>
          </p:txBody>
        </p:sp>
        <p:sp>
          <p:nvSpPr>
            <p:cNvPr id="1210" name="Shape 1210"/>
            <p:cNvSpPr/>
            <p:nvPr/>
          </p:nvSpPr>
          <p:spPr>
            <a:xfrm>
              <a:off x="517147" y="271780"/>
              <a:ext cx="869118" cy="332741"/>
            </a:xfrm>
            <a:prstGeom prst="rect">
              <a:avLst/>
            </a:prstGeom>
            <a:noFill/>
            <a:ln w="12700" cap="flat">
              <a:noFill/>
              <a:miter lim="400000"/>
            </a:ln>
            <a:effectLst>
              <a:outerShdw blurRad="149987" dist="250190" dir="8460000" algn="ctr">
                <a:srgbClr val="000000">
                  <a:alpha val="28000"/>
                </a:srgbClr>
              </a:outerShdw>
            </a:effectLst>
            <a:sp3d prstMaterial="metal">
              <a:bevelT w="88900" h="88900"/>
            </a:sp3d>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sz="1600" b="1">
                  <a:solidFill>
                    <a:srgbClr val="FFFFFF"/>
                  </a:solidFill>
                </a:defRPr>
              </a:lvl1pPr>
            </a:lstStyle>
            <a:p>
              <a:pPr lvl="0">
                <a:defRPr sz="1800" b="0">
                  <a:solidFill>
                    <a:srgbClr val="000000"/>
                  </a:solidFill>
                </a:defRPr>
              </a:pPr>
              <a:r>
                <a:rPr sz="1600" b="1">
                  <a:solidFill>
                    <a:srgbClr val="FFFFFF"/>
                  </a:solidFill>
                </a:rPr>
                <a:t>Ordine</a:t>
              </a:r>
            </a:p>
          </p:txBody>
        </p:sp>
      </p:grpSp>
      <p:grpSp>
        <p:nvGrpSpPr>
          <p:cNvPr id="6" name="Group 1214"/>
          <p:cNvGrpSpPr/>
          <p:nvPr/>
        </p:nvGrpSpPr>
        <p:grpSpPr>
          <a:xfrm>
            <a:off x="734575" y="3428999"/>
            <a:ext cx="1903413" cy="876301"/>
            <a:chOff x="0" y="0"/>
            <a:chExt cx="1903412" cy="876300"/>
          </a:xfrm>
          <a:scene3d>
            <a:camera prst="orthographicFront">
              <a:rot lat="0" lon="0" rev="0"/>
            </a:camera>
            <a:lightRig rig="contrasting" dir="t">
              <a:rot lat="0" lon="0" rev="1500000"/>
            </a:lightRig>
          </a:scene3d>
        </p:grpSpPr>
        <p:sp>
          <p:nvSpPr>
            <p:cNvPr id="1212" name="Shape 1212"/>
            <p:cNvSpPr/>
            <p:nvPr/>
          </p:nvSpPr>
          <p:spPr>
            <a:xfrm>
              <a:off x="-1" y="0"/>
              <a:ext cx="1903414" cy="8763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9CC00"/>
            </a:solidFill>
            <a:ln w="12700" cap="flat">
              <a:noFill/>
              <a:miter lim="400000"/>
            </a:ln>
            <a:effectLst>
              <a:outerShdw blurRad="149987" dist="250190" dir="8460000" algn="ctr">
                <a:srgbClr val="000000">
                  <a:alpha val="28000"/>
                </a:srgbClr>
              </a:outerShdw>
            </a:effectLst>
            <a:sp3d prstMaterial="metal"/>
          </p:spPr>
          <p:txBody>
            <a:bodyPr wrap="square" lIns="0" tIns="0" rIns="0" bIns="0" numCol="1" anchor="ctr">
              <a:noAutofit/>
            </a:bodyPr>
            <a:lstStyle/>
            <a:p>
              <a:pPr lvl="0" algn="ctr">
                <a:defRPr sz="1600" b="1">
                  <a:solidFill>
                    <a:srgbClr val="FFFFFF"/>
                  </a:solidFill>
                </a:defRPr>
              </a:pPr>
              <a:endParaRPr/>
            </a:p>
          </p:txBody>
        </p:sp>
        <p:sp>
          <p:nvSpPr>
            <p:cNvPr id="1213" name="Shape 1213"/>
            <p:cNvSpPr/>
            <p:nvPr/>
          </p:nvSpPr>
          <p:spPr>
            <a:xfrm>
              <a:off x="343217" y="271780"/>
              <a:ext cx="1216978" cy="332741"/>
            </a:xfrm>
            <a:prstGeom prst="rect">
              <a:avLst/>
            </a:prstGeom>
            <a:noFill/>
            <a:ln w="12700" cap="flat">
              <a:noFill/>
              <a:miter lim="400000"/>
            </a:ln>
            <a:effectLst>
              <a:outerShdw blurRad="149987" dist="250190" dir="8460000" algn="ctr">
                <a:srgbClr val="000000">
                  <a:alpha val="28000"/>
                </a:srgbClr>
              </a:outerShdw>
            </a:effectLst>
            <a:sp3d prstMaterial="metal">
              <a:bevelT w="88900" h="88900"/>
            </a:sp3d>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sz="1600" b="1">
                  <a:solidFill>
                    <a:srgbClr val="FFFFFF"/>
                  </a:solidFill>
                </a:defRPr>
              </a:lvl1pPr>
            </a:lstStyle>
            <a:p>
              <a:pPr lvl="0">
                <a:defRPr sz="1800" b="0">
                  <a:solidFill>
                    <a:srgbClr val="000000"/>
                  </a:solidFill>
                </a:defRPr>
              </a:pPr>
              <a:r>
                <a:rPr sz="1600" b="1">
                  <a:solidFill>
                    <a:srgbClr val="FFFFFF"/>
                  </a:solidFill>
                </a:rPr>
                <a:t>Preghiera</a:t>
              </a:r>
            </a:p>
          </p:txBody>
        </p:sp>
      </p:grpSp>
      <p:grpSp>
        <p:nvGrpSpPr>
          <p:cNvPr id="7" name="Group 1217"/>
          <p:cNvGrpSpPr/>
          <p:nvPr/>
        </p:nvGrpSpPr>
        <p:grpSpPr>
          <a:xfrm>
            <a:off x="4381062" y="4030662"/>
            <a:ext cx="1903414" cy="876301"/>
            <a:chOff x="0" y="0"/>
            <a:chExt cx="1903412" cy="876300"/>
          </a:xfrm>
          <a:scene3d>
            <a:camera prst="orthographicFront">
              <a:rot lat="0" lon="0" rev="0"/>
            </a:camera>
            <a:lightRig rig="contrasting" dir="t">
              <a:rot lat="0" lon="0" rev="1500000"/>
            </a:lightRig>
          </a:scene3d>
        </p:grpSpPr>
        <p:sp>
          <p:nvSpPr>
            <p:cNvPr id="1215" name="Shape 1215"/>
            <p:cNvSpPr/>
            <p:nvPr/>
          </p:nvSpPr>
          <p:spPr>
            <a:xfrm>
              <a:off x="-1" y="0"/>
              <a:ext cx="1903414" cy="8763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9CC00"/>
            </a:solidFill>
            <a:ln w="12700" cap="flat">
              <a:noFill/>
              <a:miter lim="400000"/>
            </a:ln>
            <a:effectLst>
              <a:outerShdw blurRad="149987" dist="250190" dir="8460000" algn="ctr">
                <a:srgbClr val="000000">
                  <a:alpha val="28000"/>
                </a:srgbClr>
              </a:outerShdw>
            </a:effectLst>
            <a:sp3d prstMaterial="metal"/>
          </p:spPr>
          <p:txBody>
            <a:bodyPr wrap="square" lIns="0" tIns="0" rIns="0" bIns="0" numCol="1" anchor="ctr">
              <a:noAutofit/>
            </a:bodyPr>
            <a:lstStyle/>
            <a:p>
              <a:pPr lvl="0" algn="ctr">
                <a:defRPr sz="1600" b="1">
                  <a:solidFill>
                    <a:srgbClr val="FFFFFF"/>
                  </a:solidFill>
                </a:defRPr>
              </a:pPr>
              <a:endParaRPr/>
            </a:p>
          </p:txBody>
        </p:sp>
        <p:sp>
          <p:nvSpPr>
            <p:cNvPr id="1216" name="Shape 1216"/>
            <p:cNvSpPr/>
            <p:nvPr/>
          </p:nvSpPr>
          <p:spPr>
            <a:xfrm>
              <a:off x="259328" y="271780"/>
              <a:ext cx="1384757" cy="332741"/>
            </a:xfrm>
            <a:prstGeom prst="rect">
              <a:avLst/>
            </a:prstGeom>
            <a:noFill/>
            <a:ln w="12700" cap="flat">
              <a:noFill/>
              <a:miter lim="400000"/>
            </a:ln>
            <a:effectLst>
              <a:outerShdw blurRad="149987" dist="250190" dir="8460000" algn="ctr">
                <a:srgbClr val="000000">
                  <a:alpha val="28000"/>
                </a:srgbClr>
              </a:outerShdw>
            </a:effectLst>
            <a:sp3d prstMaterial="metal">
              <a:bevelT w="88900" h="88900"/>
            </a:sp3d>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sz="1600" b="1">
                  <a:solidFill>
                    <a:srgbClr val="FFFFFF"/>
                  </a:solidFill>
                </a:defRPr>
              </a:lvl1pPr>
            </a:lstStyle>
            <a:p>
              <a:pPr lvl="0">
                <a:defRPr sz="1800" b="0">
                  <a:solidFill>
                    <a:srgbClr val="000000"/>
                  </a:solidFill>
                </a:defRPr>
              </a:pPr>
              <a:r>
                <a:rPr sz="1600" b="1">
                  <a:solidFill>
                    <a:srgbClr val="FFFFFF"/>
                  </a:solidFill>
                </a:rPr>
                <a:t>Intercalare</a:t>
              </a:r>
            </a:p>
          </p:txBody>
        </p:sp>
      </p:grpSp>
      <p:grpSp>
        <p:nvGrpSpPr>
          <p:cNvPr id="8" name="Group 1220"/>
          <p:cNvGrpSpPr/>
          <p:nvPr/>
        </p:nvGrpSpPr>
        <p:grpSpPr>
          <a:xfrm>
            <a:off x="1374337" y="4676775"/>
            <a:ext cx="2181226" cy="782638"/>
            <a:chOff x="0" y="0"/>
            <a:chExt cx="2181225" cy="782637"/>
          </a:xfrm>
          <a:scene3d>
            <a:camera prst="orthographicFront">
              <a:rot lat="0" lon="0" rev="0"/>
            </a:camera>
            <a:lightRig rig="contrasting" dir="t">
              <a:rot lat="0" lon="0" rev="1500000"/>
            </a:lightRig>
          </a:scene3d>
        </p:grpSpPr>
        <p:sp>
          <p:nvSpPr>
            <p:cNvPr id="1218" name="Shape 1218"/>
            <p:cNvSpPr/>
            <p:nvPr/>
          </p:nvSpPr>
          <p:spPr>
            <a:xfrm>
              <a:off x="-1" y="0"/>
              <a:ext cx="2181226" cy="78263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9CC00"/>
            </a:solidFill>
            <a:ln w="12700" cap="flat">
              <a:noFill/>
              <a:miter lim="400000"/>
            </a:ln>
            <a:effectLst>
              <a:outerShdw blurRad="149987" dist="250190" dir="8460000" algn="ctr">
                <a:srgbClr val="000000">
                  <a:alpha val="28000"/>
                </a:srgbClr>
              </a:outerShdw>
            </a:effectLst>
            <a:sp3d prstMaterial="metal"/>
          </p:spPr>
          <p:txBody>
            <a:bodyPr wrap="square" lIns="0" tIns="0" rIns="0" bIns="0" numCol="1" anchor="ctr">
              <a:noAutofit/>
            </a:bodyPr>
            <a:lstStyle/>
            <a:p>
              <a:pPr lvl="0" algn="ctr">
                <a:defRPr sz="1600" b="1">
                  <a:solidFill>
                    <a:srgbClr val="FFFFFF"/>
                  </a:solidFill>
                </a:defRPr>
              </a:pPr>
              <a:endParaRPr/>
            </a:p>
          </p:txBody>
        </p:sp>
        <p:sp>
          <p:nvSpPr>
            <p:cNvPr id="1219" name="Shape 1219"/>
            <p:cNvSpPr/>
            <p:nvPr/>
          </p:nvSpPr>
          <p:spPr>
            <a:xfrm>
              <a:off x="10289" y="224948"/>
              <a:ext cx="2160648" cy="332741"/>
            </a:xfrm>
            <a:prstGeom prst="rect">
              <a:avLst/>
            </a:prstGeom>
            <a:noFill/>
            <a:ln w="12700" cap="flat">
              <a:noFill/>
              <a:miter lim="400000"/>
            </a:ln>
            <a:effectLst>
              <a:outerShdw blurRad="149987" dist="250190" dir="8460000" algn="ctr">
                <a:srgbClr val="000000">
                  <a:alpha val="28000"/>
                </a:srgbClr>
              </a:outerShdw>
            </a:effectLst>
            <a:sp3d prstMaterial="metal">
              <a:bevelT w="88900" h="88900"/>
            </a:sp3d>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sz="1600" b="1">
                  <a:solidFill>
                    <a:srgbClr val="FFFFFF"/>
                  </a:solidFill>
                </a:defRPr>
              </a:lvl1pPr>
            </a:lstStyle>
            <a:p>
              <a:pPr lvl="0">
                <a:defRPr sz="1800" b="0">
                  <a:solidFill>
                    <a:srgbClr val="000000"/>
                  </a:solidFill>
                </a:defRPr>
              </a:pPr>
              <a:r>
                <a:rPr sz="1600" b="1">
                  <a:solidFill>
                    <a:srgbClr val="FFFFFF"/>
                  </a:solidFill>
                </a:rPr>
                <a:t>Raccomandazione</a:t>
              </a:r>
            </a:p>
          </p:txBody>
        </p:sp>
      </p:grpSp>
      <p:grpSp>
        <p:nvGrpSpPr>
          <p:cNvPr id="9" name="Group 1223"/>
          <p:cNvGrpSpPr/>
          <p:nvPr/>
        </p:nvGrpSpPr>
        <p:grpSpPr>
          <a:xfrm>
            <a:off x="4850962" y="3000374"/>
            <a:ext cx="1903414" cy="876301"/>
            <a:chOff x="0" y="0"/>
            <a:chExt cx="1903412" cy="876300"/>
          </a:xfrm>
          <a:scene3d>
            <a:camera prst="orthographicFront">
              <a:rot lat="0" lon="0" rev="0"/>
            </a:camera>
            <a:lightRig rig="contrasting" dir="t">
              <a:rot lat="0" lon="0" rev="1500000"/>
            </a:lightRig>
          </a:scene3d>
        </p:grpSpPr>
        <p:sp>
          <p:nvSpPr>
            <p:cNvPr id="1221" name="Shape 1221"/>
            <p:cNvSpPr/>
            <p:nvPr/>
          </p:nvSpPr>
          <p:spPr>
            <a:xfrm>
              <a:off x="-1" y="0"/>
              <a:ext cx="1903414" cy="8763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9CC00"/>
            </a:solidFill>
            <a:ln w="12700" cap="flat">
              <a:noFill/>
              <a:miter lim="400000"/>
            </a:ln>
            <a:effectLst>
              <a:outerShdw blurRad="149987" dist="250190" dir="8460000" algn="ctr">
                <a:srgbClr val="000000">
                  <a:alpha val="28000"/>
                </a:srgbClr>
              </a:outerShdw>
            </a:effectLst>
            <a:sp3d prstMaterial="metal"/>
          </p:spPr>
          <p:txBody>
            <a:bodyPr wrap="square" lIns="0" tIns="0" rIns="0" bIns="0" numCol="1" anchor="ctr">
              <a:noAutofit/>
            </a:bodyPr>
            <a:lstStyle/>
            <a:p>
              <a:pPr lvl="0" algn="ctr">
                <a:defRPr sz="1600" b="1">
                  <a:solidFill>
                    <a:srgbClr val="FFFFFF"/>
                  </a:solidFill>
                </a:defRPr>
              </a:pPr>
              <a:endParaRPr/>
            </a:p>
          </p:txBody>
        </p:sp>
        <p:sp>
          <p:nvSpPr>
            <p:cNvPr id="1222" name="Shape 1222"/>
            <p:cNvSpPr/>
            <p:nvPr/>
          </p:nvSpPr>
          <p:spPr>
            <a:xfrm>
              <a:off x="406221" y="271780"/>
              <a:ext cx="1090971" cy="332741"/>
            </a:xfrm>
            <a:prstGeom prst="rect">
              <a:avLst/>
            </a:prstGeom>
            <a:noFill/>
            <a:ln w="12700" cap="flat">
              <a:noFill/>
              <a:miter lim="400000"/>
            </a:ln>
            <a:effectLst>
              <a:outerShdw blurRad="149987" dist="250190" dir="8460000" algn="ctr">
                <a:srgbClr val="000000">
                  <a:alpha val="28000"/>
                </a:srgbClr>
              </a:outerShdw>
            </a:effectLst>
            <a:sp3d prstMaterial="metal">
              <a:bevelT w="88900" h="88900"/>
            </a:sp3d>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sz="1600" b="1">
                  <a:solidFill>
                    <a:srgbClr val="FFFFFF"/>
                  </a:solidFill>
                </a:defRPr>
              </a:lvl1pPr>
            </a:lstStyle>
            <a:p>
              <a:pPr lvl="0">
                <a:defRPr sz="1800" b="0">
                  <a:solidFill>
                    <a:srgbClr val="000000"/>
                  </a:solidFill>
                </a:defRPr>
              </a:pPr>
              <a:r>
                <a:rPr sz="1600" b="1">
                  <a:solidFill>
                    <a:srgbClr val="FFFFFF"/>
                  </a:solidFill>
                </a:rPr>
                <a:t>Minaccia</a:t>
              </a:r>
            </a:p>
          </p:txBody>
        </p:sp>
      </p:grpSp>
      <p:sp>
        <p:nvSpPr>
          <p:cNvPr id="1224" name="Shape 1224"/>
          <p:cNvSpPr/>
          <p:nvPr/>
        </p:nvSpPr>
        <p:spPr>
          <a:xfrm flipH="1">
            <a:off x="2117287" y="2465387"/>
            <a:ext cx="884239" cy="963613"/>
          </a:xfrm>
          <a:prstGeom prst="line">
            <a:avLst/>
          </a:prstGeom>
          <a:ln>
            <a:solidFill/>
            <a:round/>
            <a:tailEnd type="triangle"/>
          </a:ln>
        </p:spPr>
        <p:txBody>
          <a:bodyPr lIns="0" tIns="0" rIns="0" bIns="0"/>
          <a:lstStyle/>
          <a:p>
            <a:pPr lvl="0" defTabSz="457200">
              <a:defRPr sz="1200">
                <a:latin typeface="+mj-lt"/>
                <a:ea typeface="+mj-ea"/>
                <a:cs typeface="+mj-cs"/>
                <a:sym typeface="Helvetica"/>
              </a:defRPr>
            </a:pPr>
            <a:endParaRPr/>
          </a:p>
        </p:txBody>
      </p:sp>
      <p:sp>
        <p:nvSpPr>
          <p:cNvPr id="1225" name="Shape 1225"/>
          <p:cNvSpPr/>
          <p:nvPr/>
        </p:nvSpPr>
        <p:spPr>
          <a:xfrm flipH="1">
            <a:off x="2464950" y="2532062"/>
            <a:ext cx="736601" cy="2078039"/>
          </a:xfrm>
          <a:prstGeom prst="line">
            <a:avLst/>
          </a:prstGeom>
          <a:ln>
            <a:solidFill/>
            <a:round/>
            <a:tailEnd type="triangle"/>
          </a:ln>
        </p:spPr>
        <p:txBody>
          <a:bodyPr lIns="0" tIns="0" rIns="0" bIns="0"/>
          <a:lstStyle/>
          <a:p>
            <a:pPr lvl="0" defTabSz="457200">
              <a:defRPr sz="1200">
                <a:latin typeface="+mj-lt"/>
                <a:ea typeface="+mj-ea"/>
                <a:cs typeface="+mj-cs"/>
                <a:sym typeface="Helvetica"/>
              </a:defRPr>
            </a:pPr>
            <a:endParaRPr/>
          </a:p>
        </p:txBody>
      </p:sp>
      <p:sp>
        <p:nvSpPr>
          <p:cNvPr id="1226" name="Shape 1226"/>
          <p:cNvSpPr/>
          <p:nvPr/>
        </p:nvSpPr>
        <p:spPr>
          <a:xfrm flipH="1">
            <a:off x="3807975" y="2659062"/>
            <a:ext cx="46038" cy="769938"/>
          </a:xfrm>
          <a:prstGeom prst="line">
            <a:avLst/>
          </a:prstGeom>
          <a:ln>
            <a:solidFill/>
            <a:round/>
            <a:tailEnd type="triangle"/>
          </a:ln>
        </p:spPr>
        <p:txBody>
          <a:bodyPr lIns="0" tIns="0" rIns="0" bIns="0"/>
          <a:lstStyle/>
          <a:p>
            <a:pPr lvl="0" defTabSz="457200">
              <a:defRPr sz="1200">
                <a:latin typeface="+mj-lt"/>
                <a:ea typeface="+mj-ea"/>
                <a:cs typeface="+mj-cs"/>
                <a:sym typeface="Helvetica"/>
              </a:defRPr>
            </a:pPr>
            <a:endParaRPr/>
          </a:p>
        </p:txBody>
      </p:sp>
      <p:sp>
        <p:nvSpPr>
          <p:cNvPr id="1227" name="Shape 1227"/>
          <p:cNvSpPr/>
          <p:nvPr/>
        </p:nvSpPr>
        <p:spPr>
          <a:xfrm>
            <a:off x="4181037" y="2684462"/>
            <a:ext cx="706439" cy="1344614"/>
          </a:xfrm>
          <a:prstGeom prst="line">
            <a:avLst/>
          </a:prstGeom>
          <a:ln>
            <a:solidFill/>
            <a:round/>
            <a:tailEnd type="triangle"/>
          </a:ln>
        </p:spPr>
        <p:txBody>
          <a:bodyPr lIns="0" tIns="0" rIns="0" bIns="0"/>
          <a:lstStyle/>
          <a:p>
            <a:pPr lvl="0" defTabSz="457200">
              <a:defRPr sz="1200">
                <a:latin typeface="+mj-lt"/>
                <a:ea typeface="+mj-ea"/>
                <a:cs typeface="+mj-cs"/>
                <a:sym typeface="Helvetica"/>
              </a:defRPr>
            </a:pPr>
            <a:endParaRPr/>
          </a:p>
        </p:txBody>
      </p:sp>
      <p:sp>
        <p:nvSpPr>
          <p:cNvPr id="1228" name="Shape 1228"/>
          <p:cNvSpPr/>
          <p:nvPr/>
        </p:nvSpPr>
        <p:spPr>
          <a:xfrm>
            <a:off x="4714438" y="2616199"/>
            <a:ext cx="763588" cy="385764"/>
          </a:xfrm>
          <a:prstGeom prst="line">
            <a:avLst/>
          </a:prstGeom>
          <a:ln>
            <a:solidFill/>
            <a:round/>
            <a:tailEnd type="triangle"/>
          </a:ln>
        </p:spPr>
        <p:txBody>
          <a:bodyPr lIns="0" tIns="0" rIns="0" bIns="0"/>
          <a:lstStyle/>
          <a:p>
            <a:pPr lvl="0" defTabSz="457200">
              <a:defRPr sz="1200">
                <a:latin typeface="+mj-lt"/>
                <a:ea typeface="+mj-ea"/>
                <a:cs typeface="+mj-cs"/>
                <a:sym typeface="Helvetica"/>
              </a:defRPr>
            </a:pPr>
            <a:endParaRPr/>
          </a:p>
        </p:txBody>
      </p:sp>
      <p:sp>
        <p:nvSpPr>
          <p:cNvPr id="33" name="Rettangolo 32"/>
          <p:cNvSpPr/>
          <p:nvPr/>
        </p:nvSpPr>
        <p:spPr>
          <a:xfrm>
            <a:off x="1164657" y="129028"/>
            <a:ext cx="6795436" cy="584775"/>
          </a:xfrm>
          <a:prstGeom prst="rect">
            <a:avLst/>
          </a:prstGeom>
        </p:spPr>
        <p:txBody>
          <a:bodyPr wrap="square">
            <a:spAutoFit/>
          </a:bodyPr>
          <a:lstStyle/>
          <a:p>
            <a:pPr algn="ctr"/>
            <a:r>
              <a:rPr lang="it-IT" sz="3200" b="1" dirty="0" smtClean="0"/>
              <a:t>Contenuto e relazione</a:t>
            </a:r>
            <a:endParaRPr lang="it-IT" sz="3200" b="1" dirty="0"/>
          </a:p>
        </p:txBody>
      </p:sp>
      <p:sp>
        <p:nvSpPr>
          <p:cNvPr id="34" name="Segnaposto numero diapositiva 3"/>
          <p:cNvSpPr txBox="1">
            <a:spLocks noGrp="1"/>
          </p:cNvSpPr>
          <p:nvPr/>
        </p:nvSpPr>
        <p:spPr bwMode="auto">
          <a:xfrm>
            <a:off x="8794750" y="6553200"/>
            <a:ext cx="349250" cy="304800"/>
          </a:xfrm>
          <a:prstGeom prst="rect">
            <a:avLst/>
          </a:prstGeom>
          <a:noFill/>
          <a:ln w="9525">
            <a:noFill/>
            <a:miter lim="800000"/>
            <a:headEnd/>
            <a:tailEnd/>
          </a:ln>
        </p:spPr>
        <p:txBody>
          <a:bodyPr anchor="ctr"/>
          <a:lstStyle/>
          <a:p>
            <a:pPr algn="ctr" defTabSz="914400"/>
            <a:fld id="{D23B8F92-E905-4EC4-9E2E-2ABF08FE1EE5}" type="slidenum">
              <a:rPr lang="it-IT" altLang="it-IT" sz="1050"/>
              <a:pPr algn="ctr" defTabSz="914400"/>
              <a:t>11</a:t>
            </a:fld>
            <a:endParaRPr lang="it-IT" altLang="it-IT" sz="105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3"/>
          <p:cNvSpPr txBox="1">
            <a:spLocks noChangeArrowheads="1"/>
          </p:cNvSpPr>
          <p:nvPr/>
        </p:nvSpPr>
        <p:spPr bwMode="auto">
          <a:xfrm>
            <a:off x="899592" y="1916832"/>
            <a:ext cx="8001000" cy="646331"/>
          </a:xfrm>
          <a:prstGeom prst="rect">
            <a:avLst/>
          </a:prstGeom>
          <a:solidFill>
            <a:schemeClr val="bg1"/>
          </a:solidFill>
          <a:ln w="9525">
            <a:solidFill>
              <a:srgbClr val="FF0000"/>
            </a:solidFill>
            <a:miter lim="800000"/>
            <a:headEnd/>
            <a:tailEnd/>
          </a:ln>
          <a:effectLst>
            <a:outerShdw dist="35921" dir="2700000" algn="ctr" rotWithShape="0">
              <a:schemeClr val="bg2"/>
            </a:outerShdw>
          </a:effectLst>
        </p:spPr>
        <p:txBody>
          <a:bodyPr>
            <a:spAutoFit/>
          </a:bodyPr>
          <a:lstStyle/>
          <a:p>
            <a:pPr algn="ctr" eaLnBrk="0" hangingPunct="0">
              <a:spcBef>
                <a:spcPct val="100000"/>
              </a:spcBef>
            </a:pPr>
            <a:r>
              <a:rPr lang="it-IT" altLang="it-IT" b="1" dirty="0">
                <a:solidFill>
                  <a:schemeClr val="folHlink"/>
                </a:solidFill>
                <a:latin typeface="Arial" charset="0"/>
              </a:rPr>
              <a:t>3) SI COMUNICA ATTRAVERSO IL CANALE</a:t>
            </a:r>
          </a:p>
          <a:p>
            <a:pPr algn="ctr" eaLnBrk="0" hangingPunct="0"/>
            <a:r>
              <a:rPr lang="it-IT" altLang="it-IT" b="1" dirty="0">
                <a:solidFill>
                  <a:schemeClr val="folHlink"/>
                </a:solidFill>
                <a:latin typeface="Arial" charset="0"/>
              </a:rPr>
              <a:t>VERBALE </a:t>
            </a:r>
            <a:r>
              <a:rPr lang="it-IT" altLang="it-IT" b="1" dirty="0" smtClean="0">
                <a:solidFill>
                  <a:schemeClr val="folHlink"/>
                </a:solidFill>
                <a:latin typeface="Arial" charset="0"/>
              </a:rPr>
              <a:t>E </a:t>
            </a:r>
            <a:r>
              <a:rPr lang="it-IT" altLang="it-IT" b="1" dirty="0">
                <a:solidFill>
                  <a:schemeClr val="folHlink"/>
                </a:solidFill>
                <a:latin typeface="Arial" charset="0"/>
              </a:rPr>
              <a:t>NON </a:t>
            </a:r>
            <a:r>
              <a:rPr lang="it-IT" altLang="it-IT" b="1" dirty="0" smtClean="0">
                <a:solidFill>
                  <a:schemeClr val="folHlink"/>
                </a:solidFill>
                <a:latin typeface="Arial" charset="0"/>
              </a:rPr>
              <a:t>VERBALE</a:t>
            </a:r>
            <a:endParaRPr lang="it-IT" altLang="it-IT" b="1" dirty="0">
              <a:solidFill>
                <a:schemeClr val="folHlink"/>
              </a:solidFill>
              <a:latin typeface="Arial" charset="0"/>
            </a:endParaRPr>
          </a:p>
        </p:txBody>
      </p:sp>
      <p:sp>
        <p:nvSpPr>
          <p:cNvPr id="37892" name="Text Box 4"/>
          <p:cNvSpPr txBox="1">
            <a:spLocks noChangeArrowheads="1"/>
          </p:cNvSpPr>
          <p:nvPr/>
        </p:nvSpPr>
        <p:spPr bwMode="auto">
          <a:xfrm>
            <a:off x="914400" y="3346450"/>
            <a:ext cx="2468563" cy="53975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it-IT" altLang="it-IT" b="1">
                <a:solidFill>
                  <a:schemeClr val="folHlink"/>
                </a:solidFill>
                <a:effectLst>
                  <a:outerShdw blurRad="38100" dist="38100" dir="2700000" algn="tl">
                    <a:srgbClr val="C0C0C0"/>
                  </a:outerShdw>
                </a:effectLst>
                <a:latin typeface="Arial" charset="0"/>
              </a:rPr>
              <a:t>parole</a:t>
            </a:r>
          </a:p>
        </p:txBody>
      </p:sp>
      <p:sp>
        <p:nvSpPr>
          <p:cNvPr id="37893" name="Text Box 5"/>
          <p:cNvSpPr txBox="1">
            <a:spLocks noChangeArrowheads="1"/>
          </p:cNvSpPr>
          <p:nvPr/>
        </p:nvSpPr>
        <p:spPr bwMode="auto">
          <a:xfrm>
            <a:off x="5529263" y="4062324"/>
            <a:ext cx="2586037" cy="1200329"/>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r>
              <a:rPr lang="it-IT" altLang="it-IT" b="1" dirty="0" smtClean="0">
                <a:solidFill>
                  <a:schemeClr val="folHlink"/>
                </a:solidFill>
                <a:effectLst>
                  <a:outerShdw blurRad="38100" dist="38100" dir="2700000" algn="tl">
                    <a:srgbClr val="C0C0C0"/>
                  </a:outerShdw>
                </a:effectLst>
                <a:latin typeface="Arial" charset="0"/>
              </a:rPr>
              <a:t>paraverbale</a:t>
            </a:r>
            <a:endParaRPr lang="it-IT" altLang="it-IT" b="1" dirty="0">
              <a:solidFill>
                <a:schemeClr val="folHlink"/>
              </a:solidFill>
              <a:effectLst>
                <a:outerShdw blurRad="38100" dist="38100" dir="2700000" algn="tl">
                  <a:srgbClr val="C0C0C0"/>
                </a:outerShdw>
              </a:effectLst>
              <a:latin typeface="Arial" charset="0"/>
            </a:endParaRPr>
          </a:p>
          <a:p>
            <a:pPr algn="ctr" eaLnBrk="0" hangingPunct="0"/>
            <a:r>
              <a:rPr lang="it-IT" altLang="it-IT" b="1" dirty="0" smtClean="0">
                <a:solidFill>
                  <a:schemeClr val="folHlink"/>
                </a:solidFill>
                <a:effectLst>
                  <a:outerShdw blurRad="38100" dist="38100" dir="2700000" algn="tl">
                    <a:srgbClr val="C0C0C0"/>
                  </a:outerShdw>
                </a:effectLst>
                <a:latin typeface="Arial" charset="0"/>
              </a:rPr>
              <a:t>gesti</a:t>
            </a:r>
          </a:p>
          <a:p>
            <a:pPr algn="ctr" eaLnBrk="0" hangingPunct="0"/>
            <a:r>
              <a:rPr lang="it-IT" altLang="it-IT" b="1" dirty="0" smtClean="0">
                <a:solidFill>
                  <a:schemeClr val="folHlink"/>
                </a:solidFill>
                <a:effectLst>
                  <a:outerShdw blurRad="38100" dist="38100" dir="2700000" algn="tl">
                    <a:srgbClr val="C0C0C0"/>
                  </a:outerShdw>
                </a:effectLst>
                <a:latin typeface="Arial" charset="0"/>
              </a:rPr>
              <a:t>….</a:t>
            </a:r>
            <a:endParaRPr lang="it-IT" altLang="it-IT" b="1" dirty="0">
              <a:solidFill>
                <a:schemeClr val="folHlink"/>
              </a:solidFill>
              <a:effectLst>
                <a:outerShdw blurRad="38100" dist="38100" dir="2700000" algn="tl">
                  <a:srgbClr val="C0C0C0"/>
                </a:outerShdw>
              </a:effectLst>
              <a:latin typeface="Arial" charset="0"/>
            </a:endParaRPr>
          </a:p>
          <a:p>
            <a:pPr algn="ctr" eaLnBrk="0" hangingPunct="0"/>
            <a:r>
              <a:rPr lang="it-IT" altLang="it-IT" b="1" dirty="0">
                <a:solidFill>
                  <a:schemeClr val="folHlink"/>
                </a:solidFill>
                <a:effectLst>
                  <a:outerShdw blurRad="38100" dist="38100" dir="2700000" algn="tl">
                    <a:srgbClr val="C0C0C0"/>
                  </a:outerShdw>
                </a:effectLst>
                <a:latin typeface="Arial" charset="0"/>
              </a:rPr>
              <a:t> </a:t>
            </a:r>
          </a:p>
        </p:txBody>
      </p:sp>
      <p:cxnSp>
        <p:nvCxnSpPr>
          <p:cNvPr id="37894" name="AutoShape 6"/>
          <p:cNvCxnSpPr>
            <a:cxnSpLocks noChangeShapeType="1"/>
            <a:stCxn id="37891" idx="2"/>
            <a:endCxn id="37892" idx="0"/>
          </p:cNvCxnSpPr>
          <p:nvPr/>
        </p:nvCxnSpPr>
        <p:spPr bwMode="auto">
          <a:xfrm rot="5400000">
            <a:off x="3132744" y="1579101"/>
            <a:ext cx="783287" cy="2751410"/>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895" name="AutoShape 7"/>
          <p:cNvCxnSpPr>
            <a:cxnSpLocks noChangeShapeType="1"/>
            <a:stCxn id="37891" idx="2"/>
            <a:endCxn id="37893" idx="0"/>
          </p:cNvCxnSpPr>
          <p:nvPr/>
        </p:nvCxnSpPr>
        <p:spPr bwMode="auto">
          <a:xfrm rot="16200000" flipH="1">
            <a:off x="5111607" y="2351648"/>
            <a:ext cx="1499161" cy="1922190"/>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896" name="Rectangle 8"/>
          <p:cNvSpPr>
            <a:spLocks noChangeArrowheads="1"/>
          </p:cNvSpPr>
          <p:nvPr/>
        </p:nvSpPr>
        <p:spPr bwMode="auto">
          <a:xfrm rot="20193713">
            <a:off x="1371600" y="3886200"/>
            <a:ext cx="2362200" cy="381000"/>
          </a:xfrm>
          <a:prstGeom prst="rect">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it-IT" altLang="it-IT" b="1" dirty="0" smtClean="0">
                <a:solidFill>
                  <a:schemeClr val="bg1"/>
                </a:solidFill>
                <a:latin typeface="Arial" charset="0"/>
              </a:rPr>
              <a:t>Canale Verbale </a:t>
            </a:r>
            <a:endParaRPr lang="it-IT" altLang="it-IT" b="1" dirty="0">
              <a:solidFill>
                <a:schemeClr val="bg1"/>
              </a:solidFill>
              <a:latin typeface="Arial" charset="0"/>
            </a:endParaRPr>
          </a:p>
        </p:txBody>
      </p:sp>
      <p:sp>
        <p:nvSpPr>
          <p:cNvPr id="37897" name="Rectangle 9"/>
          <p:cNvSpPr>
            <a:spLocks noChangeArrowheads="1"/>
          </p:cNvSpPr>
          <p:nvPr/>
        </p:nvSpPr>
        <p:spPr bwMode="auto">
          <a:xfrm rot="20193713">
            <a:off x="6134496" y="5035202"/>
            <a:ext cx="2362200" cy="381000"/>
          </a:xfrm>
          <a:prstGeom prst="rect">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it-IT" altLang="it-IT" b="1" dirty="0" smtClean="0">
                <a:solidFill>
                  <a:schemeClr val="bg1"/>
                </a:solidFill>
                <a:latin typeface="Arial" charset="0"/>
              </a:rPr>
              <a:t>Canale Non Verbale</a:t>
            </a:r>
            <a:endParaRPr lang="it-IT" altLang="it-IT" b="1" dirty="0">
              <a:solidFill>
                <a:schemeClr val="bg1"/>
              </a:solidFill>
              <a:latin typeface="Arial" charset="0"/>
            </a:endParaRPr>
          </a:p>
        </p:txBody>
      </p:sp>
      <p:sp>
        <p:nvSpPr>
          <p:cNvPr id="11" name="Text Box 8"/>
          <p:cNvSpPr txBox="1">
            <a:spLocks noChangeArrowheads="1"/>
          </p:cNvSpPr>
          <p:nvPr/>
        </p:nvSpPr>
        <p:spPr bwMode="auto">
          <a:xfrm>
            <a:off x="990600" y="304800"/>
            <a:ext cx="7315200" cy="584775"/>
          </a:xfrm>
          <a:prstGeom prst="rect">
            <a:avLst/>
          </a:prstGeom>
          <a:noFill/>
          <a:ln w="9525">
            <a:noFill/>
            <a:miter lim="800000"/>
            <a:headEnd/>
            <a:tailEnd/>
          </a:ln>
          <a:effectLst/>
        </p:spPr>
        <p:txBody>
          <a:bodyPr wrap="square">
            <a:spAutoFit/>
          </a:bodyPr>
          <a:lstStyle>
            <a:defPPr>
              <a:defRPr lang="en-US"/>
            </a:defPPr>
            <a:lvl1pPr algn="ctr">
              <a:spcBef>
                <a:spcPct val="50000"/>
              </a:spcBef>
              <a:defRPr sz="3200" b="1">
                <a:solidFill>
                  <a:srgbClr val="E56F0D"/>
                </a:solidFill>
                <a:latin typeface="+mj-lt"/>
              </a:defRPr>
            </a:lvl1pPr>
          </a:lstStyle>
          <a:p>
            <a:r>
              <a:rPr lang="it-IT" altLang="it-IT" dirty="0"/>
              <a:t>GLI ASSIOMI DELLA COMUNICAZIONE</a:t>
            </a:r>
          </a:p>
        </p:txBody>
      </p:sp>
    </p:spTree>
    <p:extLst>
      <p:ext uri="{BB962C8B-B14F-4D97-AF65-F5344CB8AC3E}">
        <p14:creationId xmlns:p14="http://schemas.microsoft.com/office/powerpoint/2010/main" val="636254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714750" y="3148013"/>
            <a:ext cx="9144000" cy="0"/>
          </a:xfrm>
          <a:prstGeom prst="rect">
            <a:avLst/>
          </a:prstGeom>
          <a:noFill/>
          <a:ln w="9525">
            <a:noFill/>
            <a:miter lim="800000"/>
            <a:headEnd/>
            <a:tailEnd/>
          </a:ln>
        </p:spPr>
        <p:txBody>
          <a:bodyPr>
            <a:spAutoFit/>
          </a:bodyPr>
          <a:lstStyle/>
          <a:p>
            <a:endParaRPr lang="it-IT"/>
          </a:p>
        </p:txBody>
      </p:sp>
      <p:sp>
        <p:nvSpPr>
          <p:cNvPr id="28675" name="Rectangle 3"/>
          <p:cNvSpPr>
            <a:spLocks noChangeArrowheads="1"/>
          </p:cNvSpPr>
          <p:nvPr/>
        </p:nvSpPr>
        <p:spPr bwMode="auto">
          <a:xfrm>
            <a:off x="4395788" y="3171825"/>
            <a:ext cx="9144000" cy="0"/>
          </a:xfrm>
          <a:prstGeom prst="rect">
            <a:avLst/>
          </a:prstGeom>
          <a:noFill/>
          <a:ln w="9525">
            <a:noFill/>
            <a:miter lim="800000"/>
            <a:headEnd/>
            <a:tailEnd/>
          </a:ln>
        </p:spPr>
        <p:txBody>
          <a:bodyPr>
            <a:spAutoFit/>
          </a:bodyPr>
          <a:lstStyle/>
          <a:p>
            <a:endParaRPr lang="it-IT"/>
          </a:p>
        </p:txBody>
      </p:sp>
      <p:sp>
        <p:nvSpPr>
          <p:cNvPr id="28676" name="Rectangle 4"/>
          <p:cNvSpPr>
            <a:spLocks noChangeArrowheads="1"/>
          </p:cNvSpPr>
          <p:nvPr/>
        </p:nvSpPr>
        <p:spPr bwMode="auto">
          <a:xfrm>
            <a:off x="2990850" y="3157538"/>
            <a:ext cx="9144000" cy="0"/>
          </a:xfrm>
          <a:prstGeom prst="rect">
            <a:avLst/>
          </a:prstGeom>
          <a:noFill/>
          <a:ln w="9525">
            <a:noFill/>
            <a:miter lim="800000"/>
            <a:headEnd/>
            <a:tailEnd/>
          </a:ln>
        </p:spPr>
        <p:txBody>
          <a:bodyPr>
            <a:spAutoFit/>
          </a:bodyPr>
          <a:lstStyle/>
          <a:p>
            <a:endParaRPr lang="it-IT"/>
          </a:p>
        </p:txBody>
      </p:sp>
      <p:sp>
        <p:nvSpPr>
          <p:cNvPr id="28677" name="Text Box 5"/>
          <p:cNvSpPr>
            <a:spLocks noGrp="1" noChangeArrowheads="1"/>
          </p:cNvSpPr>
          <p:nvPr>
            <p:ph type="body" idx="1"/>
          </p:nvPr>
        </p:nvSpPr>
        <p:spPr>
          <a:xfrm>
            <a:off x="685800" y="2195513"/>
            <a:ext cx="7772400" cy="3733800"/>
          </a:xfrm>
          <a:noFill/>
        </p:spPr>
        <p:txBody>
          <a:bodyPr/>
          <a:lstStyle/>
          <a:p>
            <a:pPr eaLnBrk="1" hangingPunct="1">
              <a:lnSpc>
                <a:spcPct val="80000"/>
              </a:lnSpc>
              <a:spcBef>
                <a:spcPct val="50000"/>
              </a:spcBef>
              <a:buClr>
                <a:schemeClr val="accent2"/>
              </a:buClr>
              <a:buFont typeface="Wingdings" pitchFamily="2" charset="2"/>
              <a:buChar char="q"/>
            </a:pPr>
            <a:r>
              <a:rPr lang="it-IT" sz="2400" b="0" dirty="0" smtClean="0"/>
              <a:t>  </a:t>
            </a:r>
            <a:r>
              <a:rPr lang="it-IT" sz="2400" b="0" dirty="0" smtClean="0">
                <a:solidFill>
                  <a:srgbClr val="990099"/>
                </a:solidFill>
              </a:rPr>
              <a:t>Aspetto esteriore </a:t>
            </a:r>
          </a:p>
          <a:p>
            <a:pPr eaLnBrk="1" hangingPunct="1">
              <a:lnSpc>
                <a:spcPct val="80000"/>
              </a:lnSpc>
              <a:spcBef>
                <a:spcPct val="50000"/>
              </a:spcBef>
              <a:buClr>
                <a:schemeClr val="accent2"/>
              </a:buClr>
              <a:buFont typeface="Wingdings" pitchFamily="2" charset="2"/>
              <a:buChar char="q"/>
            </a:pPr>
            <a:r>
              <a:rPr lang="it-IT" sz="2400" b="0" dirty="0" smtClean="0">
                <a:solidFill>
                  <a:srgbClr val="990099"/>
                </a:solidFill>
              </a:rPr>
              <a:t>  Comportamento spaziale </a:t>
            </a:r>
            <a:r>
              <a:rPr lang="it-IT" sz="1800" i="1" dirty="0" smtClean="0">
                <a:solidFill>
                  <a:srgbClr val="990099"/>
                </a:solidFill>
              </a:rPr>
              <a:t>(uso dello spazio, distanza interpersonale)</a:t>
            </a:r>
            <a:r>
              <a:rPr lang="it-IT" sz="2400" b="0" dirty="0" smtClean="0">
                <a:solidFill>
                  <a:srgbClr val="990099"/>
                </a:solidFill>
              </a:rPr>
              <a:t> </a:t>
            </a:r>
          </a:p>
          <a:p>
            <a:pPr eaLnBrk="1" hangingPunct="1">
              <a:lnSpc>
                <a:spcPct val="80000"/>
              </a:lnSpc>
              <a:spcBef>
                <a:spcPct val="50000"/>
              </a:spcBef>
              <a:buClr>
                <a:schemeClr val="accent2"/>
              </a:buClr>
              <a:buFont typeface="Wingdings" pitchFamily="2" charset="2"/>
              <a:buChar char="q"/>
            </a:pPr>
            <a:r>
              <a:rPr lang="it-IT" sz="2400" b="0" dirty="0" smtClean="0">
                <a:solidFill>
                  <a:srgbClr val="990099"/>
                </a:solidFill>
              </a:rPr>
              <a:t>  Mimica facciale</a:t>
            </a:r>
            <a:endParaRPr lang="it-IT" sz="1800" i="1" dirty="0" smtClean="0">
              <a:solidFill>
                <a:srgbClr val="990099"/>
              </a:solidFill>
            </a:endParaRPr>
          </a:p>
          <a:p>
            <a:pPr eaLnBrk="1" hangingPunct="1">
              <a:lnSpc>
                <a:spcPct val="80000"/>
              </a:lnSpc>
              <a:spcBef>
                <a:spcPct val="50000"/>
              </a:spcBef>
              <a:buClr>
                <a:schemeClr val="accent2"/>
              </a:buClr>
              <a:buFont typeface="Wingdings" pitchFamily="2" charset="2"/>
              <a:buChar char="q"/>
            </a:pPr>
            <a:r>
              <a:rPr lang="it-IT" sz="2400" b="0" dirty="0" smtClean="0">
                <a:solidFill>
                  <a:srgbClr val="990099"/>
                </a:solidFill>
              </a:rPr>
              <a:t>  Gesti</a:t>
            </a:r>
          </a:p>
          <a:p>
            <a:pPr eaLnBrk="1" hangingPunct="1">
              <a:lnSpc>
                <a:spcPct val="80000"/>
              </a:lnSpc>
              <a:spcBef>
                <a:spcPct val="50000"/>
              </a:spcBef>
              <a:buClr>
                <a:schemeClr val="accent2"/>
              </a:buClr>
              <a:buFont typeface="Wingdings" pitchFamily="2" charset="2"/>
              <a:buChar char="q"/>
            </a:pPr>
            <a:r>
              <a:rPr lang="it-IT" sz="2400" b="0" dirty="0" smtClean="0">
                <a:solidFill>
                  <a:srgbClr val="990099"/>
                </a:solidFill>
              </a:rPr>
              <a:t>  Postura</a:t>
            </a:r>
          </a:p>
          <a:p>
            <a:pPr eaLnBrk="1" hangingPunct="1">
              <a:lnSpc>
                <a:spcPct val="80000"/>
              </a:lnSpc>
              <a:spcBef>
                <a:spcPct val="50000"/>
              </a:spcBef>
              <a:buClr>
                <a:schemeClr val="accent2"/>
              </a:buClr>
              <a:buFont typeface="Wingdings" pitchFamily="2" charset="2"/>
              <a:buChar char="q"/>
            </a:pPr>
            <a:r>
              <a:rPr lang="it-IT" sz="2400" b="0" dirty="0" smtClean="0">
                <a:solidFill>
                  <a:srgbClr val="990099"/>
                </a:solidFill>
              </a:rPr>
              <a:t>  Sguardo</a:t>
            </a:r>
          </a:p>
          <a:p>
            <a:pPr eaLnBrk="1" hangingPunct="1">
              <a:lnSpc>
                <a:spcPct val="80000"/>
              </a:lnSpc>
              <a:spcBef>
                <a:spcPct val="50000"/>
              </a:spcBef>
              <a:buClr>
                <a:schemeClr val="accent2"/>
              </a:buClr>
              <a:buFont typeface="Wingdings" pitchFamily="2" charset="2"/>
              <a:buChar char="q"/>
            </a:pPr>
            <a:r>
              <a:rPr lang="it-IT" sz="2400" b="0" dirty="0" smtClean="0">
                <a:solidFill>
                  <a:srgbClr val="990099"/>
                </a:solidFill>
              </a:rPr>
              <a:t>  Olfatto</a:t>
            </a:r>
          </a:p>
          <a:p>
            <a:pPr eaLnBrk="1" hangingPunct="1">
              <a:lnSpc>
                <a:spcPct val="80000"/>
              </a:lnSpc>
              <a:spcBef>
                <a:spcPct val="50000"/>
              </a:spcBef>
              <a:buClr>
                <a:schemeClr val="accent2"/>
              </a:buClr>
              <a:buFont typeface="Wingdings" pitchFamily="2" charset="2"/>
              <a:buChar char="q"/>
            </a:pPr>
            <a:r>
              <a:rPr lang="it-IT" sz="2400" b="0" dirty="0" smtClean="0">
                <a:solidFill>
                  <a:srgbClr val="990099"/>
                </a:solidFill>
              </a:rPr>
              <a:t>  Paraverbale </a:t>
            </a:r>
            <a:r>
              <a:rPr lang="it-IT" sz="1800" i="1" dirty="0" smtClean="0">
                <a:solidFill>
                  <a:srgbClr val="990099"/>
                </a:solidFill>
              </a:rPr>
              <a:t>(voce e aspetti non verbali del parlato)</a:t>
            </a:r>
          </a:p>
          <a:p>
            <a:pPr eaLnBrk="1" hangingPunct="1">
              <a:lnSpc>
                <a:spcPct val="80000"/>
              </a:lnSpc>
              <a:spcBef>
                <a:spcPct val="50000"/>
              </a:spcBef>
              <a:buFontTx/>
              <a:buNone/>
            </a:pPr>
            <a:endParaRPr lang="it-IT" sz="1800" i="1" dirty="0" smtClean="0">
              <a:solidFill>
                <a:srgbClr val="990099"/>
              </a:solidFill>
            </a:endParaRPr>
          </a:p>
        </p:txBody>
      </p:sp>
      <p:sp>
        <p:nvSpPr>
          <p:cNvPr id="2227206" name="Rectangle 6"/>
          <p:cNvSpPr>
            <a:spLocks noChangeArrowheads="1"/>
          </p:cNvSpPr>
          <p:nvPr/>
        </p:nvSpPr>
        <p:spPr bwMode="auto">
          <a:xfrm>
            <a:off x="1043608" y="548680"/>
            <a:ext cx="7848872" cy="648072"/>
          </a:xfrm>
          <a:prstGeom prst="rect">
            <a:avLst/>
          </a:prstGeom>
          <a:solidFill>
            <a:srgbClr val="88C9CE"/>
          </a:solidFill>
          <a:ln w="9525">
            <a:noFill/>
            <a:miter lim="800000"/>
            <a:headEnd/>
            <a:tailEnd/>
          </a:ln>
          <a:effectLst/>
        </p:spPr>
        <p:txBody>
          <a:bodyPr anchor="ctr"/>
          <a:lstStyle/>
          <a:p>
            <a:pPr algn="l" eaLnBrk="1" hangingPunct="1">
              <a:spcBef>
                <a:spcPct val="0"/>
              </a:spcBef>
              <a:defRPr/>
            </a:pPr>
            <a:r>
              <a:rPr lang="it-IT" sz="3600" b="0" dirty="0">
                <a:solidFill>
                  <a:srgbClr val="990000"/>
                </a:solidFill>
                <a:effectLst>
                  <a:outerShdw blurRad="38100" dist="38100" dir="2700000" algn="tl">
                    <a:srgbClr val="000000"/>
                  </a:outerShdw>
                </a:effectLst>
                <a:latin typeface="Palatino Linotype" pitchFamily="18" charset="0"/>
              </a:rPr>
              <a:t>La comunicazione non verbale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5238752" y="2595565"/>
            <a:ext cx="2498480" cy="1381125"/>
          </a:xfrm>
          <a:prstGeom prst="rect">
            <a:avLst/>
          </a:prstGeom>
          <a:noFill/>
          <a:ln w="9525">
            <a:noFill/>
            <a:miter lim="800000"/>
            <a:headEnd/>
            <a:tailEnd/>
          </a:ln>
        </p:spPr>
        <p:txBody>
          <a:bodyPr/>
          <a:lstStyle/>
          <a:p>
            <a:pPr>
              <a:spcBef>
                <a:spcPct val="30000"/>
              </a:spcBef>
            </a:pPr>
            <a:endParaRPr lang="it-IT"/>
          </a:p>
        </p:txBody>
      </p:sp>
      <p:sp>
        <p:nvSpPr>
          <p:cNvPr id="973827" name="Rectangle 3"/>
          <p:cNvSpPr>
            <a:spLocks noChangeArrowheads="1"/>
          </p:cNvSpPr>
          <p:nvPr/>
        </p:nvSpPr>
        <p:spPr bwMode="auto">
          <a:xfrm>
            <a:off x="3799014" y="1682752"/>
            <a:ext cx="1721818" cy="492443"/>
          </a:xfrm>
          <a:prstGeom prst="rect">
            <a:avLst/>
          </a:prstGeom>
          <a:noFill/>
          <a:ln w="9525">
            <a:noFill/>
            <a:miter lim="800000"/>
            <a:headEnd/>
            <a:tailEnd/>
          </a:ln>
        </p:spPr>
        <p:txBody>
          <a:bodyPr wrap="none" lIns="0" tIns="0" rIns="0" bIns="0">
            <a:spAutoFit/>
          </a:bodyPr>
          <a:lstStyle/>
          <a:p>
            <a:pPr algn="ctr" eaLnBrk="0" fontAlgn="auto" hangingPunct="0">
              <a:spcBef>
                <a:spcPts val="0"/>
              </a:spcBef>
              <a:spcAft>
                <a:spcPts val="0"/>
              </a:spcAft>
              <a:defRPr/>
            </a:pPr>
            <a:r>
              <a:rPr lang="it-IT" sz="3200">
                <a:solidFill>
                  <a:srgbClr val="000066"/>
                </a:solidFill>
                <a:effectLst>
                  <a:outerShdw blurRad="38100" dist="38100" dir="2700000" algn="tl">
                    <a:srgbClr val="C0C0C0"/>
                  </a:outerShdw>
                </a:effectLst>
                <a:latin typeface="Snap ITC" pitchFamily="82" charset="0"/>
              </a:rPr>
              <a:t>verbale</a:t>
            </a:r>
          </a:p>
        </p:txBody>
      </p:sp>
      <p:sp>
        <p:nvSpPr>
          <p:cNvPr id="973828" name="Rectangle 4"/>
          <p:cNvSpPr>
            <a:spLocks noChangeArrowheads="1"/>
          </p:cNvSpPr>
          <p:nvPr/>
        </p:nvSpPr>
        <p:spPr bwMode="auto">
          <a:xfrm>
            <a:off x="3695612" y="4021140"/>
            <a:ext cx="2662780" cy="492443"/>
          </a:xfrm>
          <a:prstGeom prst="rect">
            <a:avLst/>
          </a:prstGeom>
          <a:noFill/>
          <a:ln w="9525">
            <a:noFill/>
            <a:miter lim="800000"/>
            <a:headEnd/>
            <a:tailEnd/>
          </a:ln>
        </p:spPr>
        <p:txBody>
          <a:bodyPr wrap="none" lIns="0" tIns="0" rIns="0" bIns="0">
            <a:spAutoFit/>
          </a:bodyPr>
          <a:lstStyle/>
          <a:p>
            <a:pPr algn="ctr" eaLnBrk="0" fontAlgn="auto" hangingPunct="0">
              <a:spcBef>
                <a:spcPts val="0"/>
              </a:spcBef>
              <a:spcAft>
                <a:spcPts val="0"/>
              </a:spcAft>
              <a:defRPr/>
            </a:pPr>
            <a:r>
              <a:rPr lang="it-IT" sz="3200">
                <a:solidFill>
                  <a:srgbClr val="000066"/>
                </a:solidFill>
                <a:effectLst>
                  <a:outerShdw blurRad="38100" dist="38100" dir="2700000" algn="tl">
                    <a:srgbClr val="C0C0C0"/>
                  </a:outerShdw>
                </a:effectLst>
                <a:latin typeface="Snap ITC" pitchFamily="82" charset="0"/>
              </a:rPr>
              <a:t>non verbale</a:t>
            </a:r>
          </a:p>
        </p:txBody>
      </p:sp>
      <p:sp>
        <p:nvSpPr>
          <p:cNvPr id="19461" name="Rectangle 5"/>
          <p:cNvSpPr>
            <a:spLocks noChangeArrowheads="1"/>
          </p:cNvSpPr>
          <p:nvPr/>
        </p:nvSpPr>
        <p:spPr bwMode="auto">
          <a:xfrm>
            <a:off x="3496408" y="1676400"/>
            <a:ext cx="164123" cy="406400"/>
          </a:xfrm>
          <a:prstGeom prst="rect">
            <a:avLst/>
          </a:prstGeom>
          <a:gradFill rotWithShape="0">
            <a:gsLst>
              <a:gs pos="0">
                <a:srgbClr val="0599D4"/>
              </a:gs>
              <a:gs pos="100000">
                <a:srgbClr val="024762"/>
              </a:gs>
            </a:gsLst>
            <a:path path="rect">
              <a:fillToRect l="100000" t="100000"/>
            </a:path>
          </a:gradFill>
          <a:ln w="15875">
            <a:noFill/>
            <a:miter lim="800000"/>
            <a:headEnd/>
            <a:tailEnd/>
          </a:ln>
          <a:effectLst>
            <a:outerShdw dist="35921" dir="2700000" algn="ctr" rotWithShape="0">
              <a:schemeClr val="tx2"/>
            </a:outerShdw>
          </a:effectLst>
        </p:spPr>
        <p:txBody>
          <a:bodyPr/>
          <a:lstStyle/>
          <a:p>
            <a:pPr fontAlgn="auto">
              <a:spcBef>
                <a:spcPct val="30000"/>
              </a:spcBef>
              <a:spcAft>
                <a:spcPts val="0"/>
              </a:spcAft>
              <a:defRPr/>
            </a:pPr>
            <a:endParaRPr lang="it-IT">
              <a:latin typeface="+mn-lt"/>
              <a:cs typeface="+mn-cs"/>
            </a:endParaRPr>
          </a:p>
        </p:txBody>
      </p:sp>
      <p:sp>
        <p:nvSpPr>
          <p:cNvPr id="19462" name="Rectangle 6"/>
          <p:cNvSpPr>
            <a:spLocks noChangeArrowheads="1"/>
          </p:cNvSpPr>
          <p:nvPr/>
        </p:nvSpPr>
        <p:spPr bwMode="auto">
          <a:xfrm>
            <a:off x="3496408" y="2755902"/>
            <a:ext cx="164123" cy="409575"/>
          </a:xfrm>
          <a:prstGeom prst="rect">
            <a:avLst/>
          </a:prstGeom>
          <a:gradFill rotWithShape="0">
            <a:gsLst>
              <a:gs pos="0">
                <a:srgbClr val="0599D4"/>
              </a:gs>
              <a:gs pos="100000">
                <a:srgbClr val="024762"/>
              </a:gs>
            </a:gsLst>
            <a:path path="rect">
              <a:fillToRect l="100000" t="100000"/>
            </a:path>
          </a:gradFill>
          <a:ln w="15875">
            <a:noFill/>
            <a:miter lim="800000"/>
            <a:headEnd/>
            <a:tailEnd/>
          </a:ln>
          <a:effectLst>
            <a:outerShdw dist="35921" dir="2700000" algn="ctr" rotWithShape="0">
              <a:schemeClr val="tx2"/>
            </a:outerShdw>
          </a:effectLst>
        </p:spPr>
        <p:txBody>
          <a:bodyPr/>
          <a:lstStyle/>
          <a:p>
            <a:pPr fontAlgn="auto">
              <a:spcBef>
                <a:spcPct val="30000"/>
              </a:spcBef>
              <a:spcAft>
                <a:spcPts val="0"/>
              </a:spcAft>
              <a:defRPr/>
            </a:pPr>
            <a:endParaRPr lang="it-IT">
              <a:latin typeface="+mn-lt"/>
              <a:cs typeface="+mn-cs"/>
            </a:endParaRPr>
          </a:p>
        </p:txBody>
      </p:sp>
      <p:sp>
        <p:nvSpPr>
          <p:cNvPr id="19463" name="Rectangle 7"/>
          <p:cNvSpPr>
            <a:spLocks noChangeArrowheads="1"/>
          </p:cNvSpPr>
          <p:nvPr/>
        </p:nvSpPr>
        <p:spPr bwMode="auto">
          <a:xfrm>
            <a:off x="3496408" y="4016375"/>
            <a:ext cx="164123" cy="406400"/>
          </a:xfrm>
          <a:prstGeom prst="rect">
            <a:avLst/>
          </a:prstGeom>
          <a:gradFill rotWithShape="0">
            <a:gsLst>
              <a:gs pos="0">
                <a:srgbClr val="0599D4"/>
              </a:gs>
              <a:gs pos="100000">
                <a:srgbClr val="024762"/>
              </a:gs>
            </a:gsLst>
            <a:path path="rect">
              <a:fillToRect l="100000" t="100000"/>
            </a:path>
          </a:gradFill>
          <a:ln w="15875">
            <a:noFill/>
            <a:miter lim="800000"/>
            <a:headEnd/>
            <a:tailEnd/>
          </a:ln>
          <a:effectLst>
            <a:outerShdw dist="35921" dir="2700000" algn="ctr" rotWithShape="0">
              <a:schemeClr val="tx2"/>
            </a:outerShdw>
          </a:effectLst>
        </p:spPr>
        <p:txBody>
          <a:bodyPr/>
          <a:lstStyle/>
          <a:p>
            <a:pPr fontAlgn="auto">
              <a:spcBef>
                <a:spcPct val="30000"/>
              </a:spcBef>
              <a:spcAft>
                <a:spcPts val="0"/>
              </a:spcAft>
              <a:defRPr/>
            </a:pPr>
            <a:endParaRPr lang="it-IT">
              <a:latin typeface="+mn-lt"/>
              <a:cs typeface="+mn-cs"/>
            </a:endParaRPr>
          </a:p>
        </p:txBody>
      </p:sp>
      <p:sp>
        <p:nvSpPr>
          <p:cNvPr id="973832" name="Rectangle 8"/>
          <p:cNvSpPr>
            <a:spLocks noChangeArrowheads="1"/>
          </p:cNvSpPr>
          <p:nvPr/>
        </p:nvSpPr>
        <p:spPr bwMode="auto">
          <a:xfrm>
            <a:off x="3659475" y="2762252"/>
            <a:ext cx="2746778" cy="492443"/>
          </a:xfrm>
          <a:prstGeom prst="rect">
            <a:avLst/>
          </a:prstGeom>
          <a:noFill/>
          <a:ln w="9525">
            <a:noFill/>
            <a:miter lim="800000"/>
            <a:headEnd/>
            <a:tailEnd/>
          </a:ln>
        </p:spPr>
        <p:txBody>
          <a:bodyPr wrap="none" lIns="0" tIns="0" rIns="0" bIns="0">
            <a:spAutoFit/>
          </a:bodyPr>
          <a:lstStyle/>
          <a:p>
            <a:pPr algn="ctr" eaLnBrk="0" fontAlgn="auto" hangingPunct="0">
              <a:spcBef>
                <a:spcPts val="0"/>
              </a:spcBef>
              <a:spcAft>
                <a:spcPts val="0"/>
              </a:spcAft>
              <a:defRPr/>
            </a:pPr>
            <a:r>
              <a:rPr lang="it-IT" sz="3200">
                <a:solidFill>
                  <a:srgbClr val="000066"/>
                </a:solidFill>
                <a:effectLst>
                  <a:outerShdw blurRad="38100" dist="38100" dir="2700000" algn="tl">
                    <a:srgbClr val="C0C0C0"/>
                  </a:outerShdw>
                </a:effectLst>
                <a:latin typeface="Snap ITC" pitchFamily="82" charset="0"/>
              </a:rPr>
              <a:t>paraverbale</a:t>
            </a:r>
          </a:p>
        </p:txBody>
      </p:sp>
      <p:sp>
        <p:nvSpPr>
          <p:cNvPr id="973834" name="Rectangle 10"/>
          <p:cNvSpPr>
            <a:spLocks noChangeArrowheads="1"/>
          </p:cNvSpPr>
          <p:nvPr/>
        </p:nvSpPr>
        <p:spPr bwMode="auto">
          <a:xfrm>
            <a:off x="6677286" y="1681165"/>
            <a:ext cx="830356" cy="492443"/>
          </a:xfrm>
          <a:prstGeom prst="rect">
            <a:avLst/>
          </a:prstGeom>
          <a:noFill/>
          <a:ln w="9525">
            <a:noFill/>
            <a:miter lim="800000"/>
            <a:headEnd/>
            <a:tailEnd/>
          </a:ln>
        </p:spPr>
        <p:txBody>
          <a:bodyPr wrap="none" lIns="0" tIns="0" rIns="0" bIns="0">
            <a:spAutoFit/>
          </a:bodyPr>
          <a:lstStyle/>
          <a:p>
            <a:pPr algn="ctr" eaLnBrk="0" fontAlgn="auto" hangingPunct="0">
              <a:spcBef>
                <a:spcPts val="0"/>
              </a:spcBef>
              <a:spcAft>
                <a:spcPts val="0"/>
              </a:spcAft>
              <a:defRPr/>
            </a:pPr>
            <a:r>
              <a:rPr lang="it-IT" sz="3200">
                <a:solidFill>
                  <a:srgbClr val="000066"/>
                </a:solidFill>
                <a:effectLst>
                  <a:outerShdw blurRad="38100" dist="38100" dir="2700000" algn="tl">
                    <a:srgbClr val="C0C0C0"/>
                  </a:outerShdw>
                </a:effectLst>
                <a:latin typeface="Snap ITC" pitchFamily="82" charset="0"/>
              </a:rPr>
              <a:t>7 %</a:t>
            </a:r>
          </a:p>
        </p:txBody>
      </p:sp>
      <p:sp>
        <p:nvSpPr>
          <p:cNvPr id="973835" name="Rectangle 11"/>
          <p:cNvSpPr>
            <a:spLocks noChangeArrowheads="1"/>
          </p:cNvSpPr>
          <p:nvPr/>
        </p:nvSpPr>
        <p:spPr bwMode="auto">
          <a:xfrm>
            <a:off x="6511178" y="2762252"/>
            <a:ext cx="1013099" cy="492443"/>
          </a:xfrm>
          <a:prstGeom prst="rect">
            <a:avLst/>
          </a:prstGeom>
          <a:noFill/>
          <a:ln w="9525">
            <a:noFill/>
            <a:miter lim="800000"/>
            <a:headEnd/>
            <a:tailEnd/>
          </a:ln>
        </p:spPr>
        <p:txBody>
          <a:bodyPr wrap="none" lIns="0" tIns="0" rIns="0" bIns="0">
            <a:spAutoFit/>
          </a:bodyPr>
          <a:lstStyle/>
          <a:p>
            <a:pPr algn="ctr" eaLnBrk="0" fontAlgn="auto" hangingPunct="0">
              <a:spcBef>
                <a:spcPts val="0"/>
              </a:spcBef>
              <a:spcAft>
                <a:spcPts val="0"/>
              </a:spcAft>
              <a:defRPr/>
            </a:pPr>
            <a:r>
              <a:rPr lang="it-IT" sz="3200">
                <a:solidFill>
                  <a:srgbClr val="000066"/>
                </a:solidFill>
                <a:effectLst>
                  <a:outerShdw blurRad="38100" dist="38100" dir="2700000" algn="tl">
                    <a:srgbClr val="C0C0C0"/>
                  </a:outerShdw>
                </a:effectLst>
                <a:latin typeface="Snap ITC" pitchFamily="82" charset="0"/>
              </a:rPr>
              <a:t>38%</a:t>
            </a:r>
          </a:p>
        </p:txBody>
      </p:sp>
      <p:sp>
        <p:nvSpPr>
          <p:cNvPr id="973836" name="Rectangle 12"/>
          <p:cNvSpPr>
            <a:spLocks noChangeArrowheads="1"/>
          </p:cNvSpPr>
          <p:nvPr/>
        </p:nvSpPr>
        <p:spPr bwMode="auto">
          <a:xfrm>
            <a:off x="6488723" y="3995740"/>
            <a:ext cx="1037492" cy="492443"/>
          </a:xfrm>
          <a:prstGeom prst="rect">
            <a:avLst/>
          </a:prstGeom>
          <a:noFill/>
          <a:ln w="9525">
            <a:noFill/>
            <a:miter lim="800000"/>
            <a:headEnd/>
            <a:tailEnd/>
          </a:ln>
        </p:spPr>
        <p:txBody>
          <a:bodyPr lIns="0" tIns="0" rIns="0" bIns="0">
            <a:spAutoFit/>
          </a:bodyPr>
          <a:lstStyle/>
          <a:p>
            <a:pPr algn="ctr" eaLnBrk="0" fontAlgn="auto" hangingPunct="0">
              <a:spcBef>
                <a:spcPts val="0"/>
              </a:spcBef>
              <a:spcAft>
                <a:spcPts val="0"/>
              </a:spcAft>
              <a:defRPr/>
            </a:pPr>
            <a:r>
              <a:rPr lang="it-IT" sz="3200">
                <a:solidFill>
                  <a:srgbClr val="000066"/>
                </a:solidFill>
                <a:effectLst>
                  <a:outerShdw blurRad="38100" dist="38100" dir="2700000" algn="tl">
                    <a:srgbClr val="C0C0C0"/>
                  </a:outerShdw>
                </a:effectLst>
                <a:latin typeface="Snap ITC" pitchFamily="82" charset="0"/>
              </a:rPr>
              <a:t>55%</a:t>
            </a:r>
          </a:p>
        </p:txBody>
      </p:sp>
      <p:pic>
        <p:nvPicPr>
          <p:cNvPr id="19469" name="Picture 13" descr="mafalda basta"/>
          <p:cNvPicPr>
            <a:picLocks noChangeAspect="1" noChangeArrowheads="1"/>
          </p:cNvPicPr>
          <p:nvPr/>
        </p:nvPicPr>
        <p:blipFill>
          <a:blip r:embed="rId2" cstate="print"/>
          <a:srcRect l="2000" r="2432"/>
          <a:stretch>
            <a:fillRect/>
          </a:stretch>
        </p:blipFill>
        <p:spPr bwMode="auto">
          <a:xfrm>
            <a:off x="755576" y="2348880"/>
            <a:ext cx="2448272" cy="3240360"/>
          </a:xfrm>
          <a:prstGeom prst="rect">
            <a:avLst/>
          </a:prstGeom>
          <a:solidFill>
            <a:srgbClr val="0599D4"/>
          </a:solidFill>
          <a:ln w="9525">
            <a:noFill/>
            <a:miter lim="800000"/>
            <a:headEnd/>
            <a:tailEnd/>
          </a:ln>
          <a:effectLst>
            <a:outerShdw dist="71842" dir="2700000" algn="ctr" rotWithShape="0">
              <a:schemeClr val="tx2"/>
            </a:outerShdw>
          </a:effectLst>
        </p:spPr>
      </p:pic>
      <p:sp>
        <p:nvSpPr>
          <p:cNvPr id="36877" name="Line 14"/>
          <p:cNvSpPr>
            <a:spLocks noChangeShapeType="1"/>
          </p:cNvSpPr>
          <p:nvPr/>
        </p:nvSpPr>
        <p:spPr bwMode="auto">
          <a:xfrm>
            <a:off x="6321669" y="4854575"/>
            <a:ext cx="1266092" cy="0"/>
          </a:xfrm>
          <a:prstGeom prst="line">
            <a:avLst/>
          </a:prstGeom>
          <a:noFill/>
          <a:ln w="28575">
            <a:solidFill>
              <a:srgbClr val="000066"/>
            </a:solidFill>
            <a:round/>
            <a:headEnd/>
            <a:tailEnd/>
          </a:ln>
        </p:spPr>
        <p:txBody>
          <a:bodyPr/>
          <a:lstStyle/>
          <a:p>
            <a:endParaRPr lang="it-IT"/>
          </a:p>
        </p:txBody>
      </p:sp>
      <p:sp>
        <p:nvSpPr>
          <p:cNvPr id="973839" name="Rectangle 15"/>
          <p:cNvSpPr>
            <a:spLocks noChangeArrowheads="1"/>
          </p:cNvSpPr>
          <p:nvPr/>
        </p:nvSpPr>
        <p:spPr bwMode="auto">
          <a:xfrm>
            <a:off x="6392009" y="5083177"/>
            <a:ext cx="1345223" cy="492443"/>
          </a:xfrm>
          <a:prstGeom prst="rect">
            <a:avLst/>
          </a:prstGeom>
          <a:noFill/>
          <a:ln w="9525">
            <a:noFill/>
            <a:miter lim="800000"/>
            <a:headEnd/>
            <a:tailEnd/>
          </a:ln>
        </p:spPr>
        <p:txBody>
          <a:bodyPr lIns="0" tIns="0" rIns="0" bIns="0">
            <a:spAutoFit/>
          </a:bodyPr>
          <a:lstStyle/>
          <a:p>
            <a:pPr algn="ctr" eaLnBrk="0" fontAlgn="auto" hangingPunct="0">
              <a:spcBef>
                <a:spcPts val="0"/>
              </a:spcBef>
              <a:spcAft>
                <a:spcPts val="0"/>
              </a:spcAft>
              <a:defRPr/>
            </a:pPr>
            <a:r>
              <a:rPr lang="it-IT" sz="3200">
                <a:solidFill>
                  <a:srgbClr val="000066"/>
                </a:solidFill>
                <a:effectLst>
                  <a:outerShdw blurRad="38100" dist="38100" dir="2700000" algn="tl">
                    <a:srgbClr val="C0C0C0"/>
                  </a:outerShdw>
                </a:effectLst>
                <a:latin typeface="Snap ITC" pitchFamily="82" charset="0"/>
              </a:rPr>
              <a:t>100%</a:t>
            </a:r>
          </a:p>
        </p:txBody>
      </p:sp>
      <p:sp>
        <p:nvSpPr>
          <p:cNvPr id="36879" name="Titolo 1"/>
          <p:cNvSpPr txBox="1">
            <a:spLocks/>
          </p:cNvSpPr>
          <p:nvPr/>
        </p:nvSpPr>
        <p:spPr bwMode="auto">
          <a:xfrm>
            <a:off x="1914863" y="404664"/>
            <a:ext cx="7229137" cy="792162"/>
          </a:xfrm>
          <a:prstGeom prst="rect">
            <a:avLst/>
          </a:prstGeom>
          <a:noFill/>
          <a:ln w="9525">
            <a:noFill/>
            <a:miter lim="800000"/>
            <a:headEnd/>
            <a:tailEnd/>
          </a:ln>
        </p:spPr>
        <p:txBody>
          <a:bodyPr/>
          <a:lstStyle/>
          <a:p>
            <a:endParaRPr lang="it-IT" b="1" dirty="0">
              <a:solidFill>
                <a:schemeClr val="bg1"/>
              </a:solidFill>
            </a:endParaRPr>
          </a:p>
          <a:p>
            <a:r>
              <a:rPr lang="it-IT" sz="2400" b="1" dirty="0"/>
              <a:t>Impatto dei tre livelli sull'efficacia del messaggio</a:t>
            </a:r>
          </a:p>
        </p:txBody>
      </p:sp>
      <p:sp>
        <p:nvSpPr>
          <p:cNvPr id="16" name="CasellaDiTesto 15"/>
          <p:cNvSpPr txBox="1"/>
          <p:nvPr/>
        </p:nvSpPr>
        <p:spPr>
          <a:xfrm>
            <a:off x="7143768" y="6000768"/>
            <a:ext cx="1454540" cy="153888"/>
          </a:xfrm>
          <a:prstGeom prst="rect">
            <a:avLst/>
          </a:prstGeom>
          <a:noFill/>
        </p:spPr>
        <p:txBody>
          <a:bodyPr wrap="none" lIns="0" tIns="0" rIns="0" bIns="0" rtlCol="0">
            <a:spAutoFit/>
          </a:bodyPr>
          <a:lstStyle/>
          <a:p>
            <a:r>
              <a:rPr lang="it-IT" sz="1000" b="1" i="1" dirty="0"/>
              <a:t>((fonte:Albert </a:t>
            </a:r>
            <a:r>
              <a:rPr lang="it-IT" sz="1000" b="1" i="1" dirty="0" err="1"/>
              <a:t>Mehrabian</a:t>
            </a:r>
            <a:r>
              <a:rPr lang="it-IT" sz="1000" b="1" i="1" dirty="0"/>
              <a:t>))</a:t>
            </a:r>
          </a:p>
        </p:txBody>
      </p:sp>
    </p:spTree>
    <p:extLst>
      <p:ext uri="{BB962C8B-B14F-4D97-AF65-F5344CB8AC3E}">
        <p14:creationId xmlns:p14="http://schemas.microsoft.com/office/powerpoint/2010/main" val="4265111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73834"/>
                                        </p:tgtEl>
                                        <p:attrNameLst>
                                          <p:attrName>style.visibility</p:attrName>
                                        </p:attrNameLst>
                                      </p:cBhvr>
                                      <p:to>
                                        <p:strVal val="visible"/>
                                      </p:to>
                                    </p:set>
                                    <p:animEffect transition="in" filter="dissolve">
                                      <p:cBhvr>
                                        <p:cTn id="7" dur="500"/>
                                        <p:tgtEl>
                                          <p:spTgt spid="9738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73835"/>
                                        </p:tgtEl>
                                        <p:attrNameLst>
                                          <p:attrName>style.visibility</p:attrName>
                                        </p:attrNameLst>
                                      </p:cBhvr>
                                      <p:to>
                                        <p:strVal val="visible"/>
                                      </p:to>
                                    </p:set>
                                    <p:animEffect transition="in" filter="dissolve">
                                      <p:cBhvr>
                                        <p:cTn id="12" dur="500"/>
                                        <p:tgtEl>
                                          <p:spTgt spid="9738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73836"/>
                                        </p:tgtEl>
                                        <p:attrNameLst>
                                          <p:attrName>style.visibility</p:attrName>
                                        </p:attrNameLst>
                                      </p:cBhvr>
                                      <p:to>
                                        <p:strVal val="visible"/>
                                      </p:to>
                                    </p:set>
                                    <p:animEffect transition="in" filter="dissolve">
                                      <p:cBhvr>
                                        <p:cTn id="17" dur="500"/>
                                        <p:tgtEl>
                                          <p:spTgt spid="973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3834" grpId="0" autoUpdateAnimBg="0"/>
      <p:bldP spid="973835" grpId="0" autoUpdateAnimBg="0"/>
      <p:bldP spid="97383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ext Box 3"/>
          <p:cNvSpPr txBox="1">
            <a:spLocks noChangeArrowheads="1"/>
          </p:cNvSpPr>
          <p:nvPr/>
        </p:nvSpPr>
        <p:spPr bwMode="auto">
          <a:xfrm>
            <a:off x="827584" y="2636912"/>
            <a:ext cx="8001000" cy="1562100"/>
          </a:xfrm>
          <a:prstGeom prst="rect">
            <a:avLst/>
          </a:prstGeom>
          <a:solidFill>
            <a:schemeClr val="bg1"/>
          </a:solidFill>
          <a:ln w="9525">
            <a:solidFill>
              <a:srgbClr val="FF0000"/>
            </a:solidFill>
            <a:miter lim="800000"/>
            <a:headEnd/>
            <a:tailEnd/>
          </a:ln>
          <a:effectLst>
            <a:outerShdw dist="35921" dir="2700000" algn="ctr" rotWithShape="0">
              <a:schemeClr val="bg2"/>
            </a:outerShdw>
          </a:effectLst>
        </p:spPr>
        <p:txBody>
          <a:bodyPr>
            <a:spAutoFit/>
          </a:bodyPr>
          <a:lstStyle/>
          <a:p>
            <a:pPr algn="ctr" eaLnBrk="0" hangingPunct="0">
              <a:spcBef>
                <a:spcPct val="100000"/>
              </a:spcBef>
            </a:pPr>
            <a:r>
              <a:rPr lang="it-IT" altLang="it-IT" b="1" dirty="0">
                <a:solidFill>
                  <a:schemeClr val="folHlink"/>
                </a:solidFill>
                <a:latin typeface="Arial" charset="0"/>
              </a:rPr>
              <a:t>4) LA COMUNICAZIONE E’ UN PROCESSO IN CUI LE SEQUENZE DI CAUSA-EFFETTO SONO ORGANIZZATE DALLA PUNTEGGIATURA (DA DOVE SI COMINCIA?)</a:t>
            </a:r>
          </a:p>
        </p:txBody>
      </p:sp>
      <p:sp>
        <p:nvSpPr>
          <p:cNvPr id="6" name="Text Box 8"/>
          <p:cNvSpPr txBox="1">
            <a:spLocks noChangeArrowheads="1"/>
          </p:cNvSpPr>
          <p:nvPr/>
        </p:nvSpPr>
        <p:spPr bwMode="auto">
          <a:xfrm>
            <a:off x="990600" y="304800"/>
            <a:ext cx="7315200" cy="584775"/>
          </a:xfrm>
          <a:prstGeom prst="rect">
            <a:avLst/>
          </a:prstGeom>
          <a:noFill/>
          <a:ln w="9525">
            <a:noFill/>
            <a:miter lim="800000"/>
            <a:headEnd/>
            <a:tailEnd/>
          </a:ln>
          <a:effectLst/>
        </p:spPr>
        <p:txBody>
          <a:bodyPr wrap="square">
            <a:spAutoFit/>
          </a:bodyPr>
          <a:lstStyle>
            <a:defPPr>
              <a:defRPr lang="en-US"/>
            </a:defPPr>
            <a:lvl1pPr algn="ctr">
              <a:spcBef>
                <a:spcPct val="50000"/>
              </a:spcBef>
              <a:defRPr sz="3200" b="1">
                <a:solidFill>
                  <a:srgbClr val="E56F0D"/>
                </a:solidFill>
                <a:latin typeface="+mj-lt"/>
              </a:defRPr>
            </a:lvl1pPr>
          </a:lstStyle>
          <a:p>
            <a:r>
              <a:rPr lang="it-IT" altLang="it-IT" dirty="0"/>
              <a:t>GLI ASSIOMI DELLA COMUNICAZIONE</a:t>
            </a:r>
          </a:p>
        </p:txBody>
      </p:sp>
    </p:spTree>
    <p:extLst>
      <p:ext uri="{BB962C8B-B14F-4D97-AF65-F5344CB8AC3E}">
        <p14:creationId xmlns:p14="http://schemas.microsoft.com/office/powerpoint/2010/main" val="865061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scan0001"/>
          <p:cNvPicPr>
            <a:picLocks noChangeAspect="1" noChangeArrowheads="1"/>
          </p:cNvPicPr>
          <p:nvPr/>
        </p:nvPicPr>
        <p:blipFill>
          <a:blip r:embed="rId2" cstate="print"/>
          <a:srcRect/>
          <a:stretch>
            <a:fillRect/>
          </a:stretch>
        </p:blipFill>
        <p:spPr bwMode="auto">
          <a:xfrm>
            <a:off x="1547664" y="1556792"/>
            <a:ext cx="6419850" cy="4038600"/>
          </a:xfrm>
          <a:prstGeom prst="rect">
            <a:avLst/>
          </a:prstGeom>
          <a:noFill/>
          <a:ln w="9525">
            <a:noFill/>
            <a:miter lim="800000"/>
            <a:headEnd/>
            <a:tailEnd/>
          </a:ln>
        </p:spPr>
      </p:pic>
      <p:sp>
        <p:nvSpPr>
          <p:cNvPr id="4" name="Text Box 3"/>
          <p:cNvSpPr txBox="1">
            <a:spLocks noChangeArrowheads="1"/>
          </p:cNvSpPr>
          <p:nvPr/>
        </p:nvSpPr>
        <p:spPr bwMode="auto">
          <a:xfrm>
            <a:off x="1143000" y="260648"/>
            <a:ext cx="8001000" cy="369332"/>
          </a:xfrm>
          <a:prstGeom prst="rect">
            <a:avLst/>
          </a:prstGeom>
          <a:solidFill>
            <a:schemeClr val="bg1"/>
          </a:solidFill>
          <a:ln w="9525">
            <a:solidFill>
              <a:srgbClr val="FF0000"/>
            </a:solidFill>
            <a:miter lim="800000"/>
            <a:headEnd/>
            <a:tailEnd/>
          </a:ln>
          <a:effectLst>
            <a:outerShdw dist="35921" dir="2700000" algn="ctr" rotWithShape="0">
              <a:schemeClr val="bg2"/>
            </a:outerShdw>
          </a:effectLst>
        </p:spPr>
        <p:txBody>
          <a:bodyPr>
            <a:spAutoFit/>
          </a:bodyPr>
          <a:lstStyle/>
          <a:p>
            <a:pPr algn="ctr" eaLnBrk="0" hangingPunct="0">
              <a:spcBef>
                <a:spcPct val="100000"/>
              </a:spcBef>
            </a:pPr>
            <a:r>
              <a:rPr lang="it-IT" altLang="it-IT" b="1" dirty="0">
                <a:solidFill>
                  <a:schemeClr val="folHlink"/>
                </a:solidFill>
                <a:latin typeface="Arial" charset="0"/>
              </a:rPr>
              <a:t>4) </a:t>
            </a:r>
            <a:r>
              <a:rPr lang="it-IT" altLang="it-IT" b="1" dirty="0" smtClean="0">
                <a:solidFill>
                  <a:schemeClr val="folHlink"/>
                </a:solidFill>
                <a:latin typeface="Arial" charset="0"/>
              </a:rPr>
              <a:t>ASSIOMA: LA </a:t>
            </a:r>
            <a:r>
              <a:rPr lang="it-IT" altLang="it-IT" b="1" dirty="0">
                <a:solidFill>
                  <a:schemeClr val="folHlink"/>
                </a:solidFill>
                <a:latin typeface="Arial" charset="0"/>
              </a:rPr>
              <a:t>PUNTEGGIATURA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3"/>
          <p:cNvSpPr txBox="1">
            <a:spLocks noChangeArrowheads="1"/>
          </p:cNvSpPr>
          <p:nvPr/>
        </p:nvSpPr>
        <p:spPr bwMode="auto">
          <a:xfrm>
            <a:off x="899592" y="1412776"/>
            <a:ext cx="8001000" cy="1196975"/>
          </a:xfrm>
          <a:prstGeom prst="rect">
            <a:avLst/>
          </a:prstGeom>
          <a:solidFill>
            <a:schemeClr val="bg1"/>
          </a:solidFill>
          <a:ln w="9525">
            <a:solidFill>
              <a:srgbClr val="FF0000"/>
            </a:solidFill>
            <a:miter lim="800000"/>
            <a:headEnd/>
            <a:tailEnd/>
          </a:ln>
          <a:effectLst>
            <a:outerShdw dist="35921" dir="2700000" algn="ctr" rotWithShape="0">
              <a:schemeClr val="bg2"/>
            </a:outerShdw>
          </a:effectLst>
        </p:spPr>
        <p:txBody>
          <a:bodyPr>
            <a:spAutoFit/>
          </a:bodyPr>
          <a:lstStyle/>
          <a:p>
            <a:pPr algn="ctr" eaLnBrk="0" hangingPunct="0">
              <a:spcBef>
                <a:spcPct val="100000"/>
              </a:spcBef>
            </a:pPr>
            <a:r>
              <a:rPr lang="it-IT" altLang="it-IT" b="1">
                <a:solidFill>
                  <a:schemeClr val="folHlink"/>
                </a:solidFill>
                <a:latin typeface="Arial" charset="0"/>
              </a:rPr>
              <a:t>5) I RUOLI E GLI SCAMBI SONO SIMMETRICI O COMPLEMENTARI A SECONDA CHE SIANO BASATI SULL’UGUAGLIANZA O SULLA DIFFERENZA</a:t>
            </a:r>
          </a:p>
        </p:txBody>
      </p:sp>
      <p:sp>
        <p:nvSpPr>
          <p:cNvPr id="39940" name="Text Box 4"/>
          <p:cNvSpPr txBox="1">
            <a:spLocks noChangeArrowheads="1"/>
          </p:cNvSpPr>
          <p:nvPr/>
        </p:nvSpPr>
        <p:spPr bwMode="auto">
          <a:xfrm>
            <a:off x="723900" y="2741613"/>
            <a:ext cx="3009900" cy="53975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it-IT" altLang="it-IT" b="1" dirty="0">
                <a:solidFill>
                  <a:schemeClr val="bg1"/>
                </a:solidFill>
                <a:effectLst>
                  <a:outerShdw blurRad="38100" dist="38100" dir="2700000" algn="tl">
                    <a:srgbClr val="000000"/>
                  </a:outerShdw>
                </a:effectLst>
                <a:latin typeface="Arial" charset="0"/>
              </a:rPr>
              <a:t>SIMMETRICI</a:t>
            </a:r>
          </a:p>
        </p:txBody>
      </p:sp>
      <p:sp>
        <p:nvSpPr>
          <p:cNvPr id="39941" name="Text Box 5"/>
          <p:cNvSpPr txBox="1">
            <a:spLocks noChangeArrowheads="1"/>
          </p:cNvSpPr>
          <p:nvPr/>
        </p:nvSpPr>
        <p:spPr bwMode="auto">
          <a:xfrm>
            <a:off x="5573713" y="2741613"/>
            <a:ext cx="2968625" cy="53975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it-IT" altLang="it-IT" b="1">
                <a:solidFill>
                  <a:schemeClr val="bg1"/>
                </a:solidFill>
                <a:effectLst>
                  <a:outerShdw blurRad="38100" dist="38100" dir="2700000" algn="tl">
                    <a:srgbClr val="000000"/>
                  </a:outerShdw>
                </a:effectLst>
                <a:latin typeface="Arial" charset="0"/>
              </a:rPr>
              <a:t>COMPLEMENTARI</a:t>
            </a:r>
          </a:p>
        </p:txBody>
      </p:sp>
      <p:sp>
        <p:nvSpPr>
          <p:cNvPr id="39942" name="Text Box 6"/>
          <p:cNvSpPr txBox="1">
            <a:spLocks noChangeArrowheads="1"/>
          </p:cNvSpPr>
          <p:nvPr/>
        </p:nvSpPr>
        <p:spPr bwMode="auto">
          <a:xfrm>
            <a:off x="5646738" y="3321050"/>
            <a:ext cx="2819400" cy="1219200"/>
          </a:xfrm>
          <a:prstGeom prst="rect">
            <a:avLst/>
          </a:prstGeom>
          <a:noFill/>
          <a:ln w="28575">
            <a:solidFill>
              <a:srgbClr val="CC3300"/>
            </a:solidFill>
            <a:miter lim="800000"/>
            <a:headEnd/>
            <a:tailEnd/>
          </a:ln>
          <a:effectLst>
            <a:prstShdw prst="shdw17" dist="17961" dir="2700000">
              <a:srgbClr val="CC3300">
                <a:gamma/>
                <a:shade val="60000"/>
                <a:invGamma/>
              </a:srgbClr>
            </a:prstShdw>
          </a:effectLst>
          <a:extLst>
            <a:ext uri="{909E8E84-426E-40DD-AFC4-6F175D3DCCD1}">
              <a14:hiddenFill xmlns:a14="http://schemas.microsoft.com/office/drawing/2010/main">
                <a:solidFill>
                  <a:schemeClr val="accent1"/>
                </a:solidFill>
              </a14:hiddenFill>
            </a:ext>
          </a:extLst>
        </p:spPr>
        <p:txBody>
          <a:bodyPr>
            <a:spAutoFit/>
          </a:bodyPr>
          <a:lstStyle/>
          <a:p>
            <a:pPr eaLnBrk="0" hangingPunct="0">
              <a:buClr>
                <a:srgbClr val="CC3300"/>
              </a:buClr>
              <a:buFont typeface="Wingdings" pitchFamily="2" charset="2"/>
              <a:buNone/>
            </a:pPr>
            <a:r>
              <a:rPr lang="it-IT" altLang="it-IT" sz="1800">
                <a:solidFill>
                  <a:srgbClr val="000099"/>
                </a:solidFill>
                <a:latin typeface="Arial" charset="0"/>
              </a:rPr>
              <a:t>di interazione complementare e integrazione:</a:t>
            </a:r>
          </a:p>
          <a:p>
            <a:pPr eaLnBrk="0" hangingPunct="0">
              <a:buClr>
                <a:srgbClr val="CC3300"/>
              </a:buClr>
              <a:buFont typeface="Wingdings" pitchFamily="2" charset="2"/>
              <a:buNone/>
            </a:pPr>
            <a:r>
              <a:rPr lang="it-IT" altLang="it-IT" sz="1800">
                <a:solidFill>
                  <a:srgbClr val="000099"/>
                </a:solidFill>
                <a:latin typeface="Arial" charset="0"/>
              </a:rPr>
              <a:t>capo/collaboratore</a:t>
            </a:r>
          </a:p>
        </p:txBody>
      </p:sp>
      <p:sp>
        <p:nvSpPr>
          <p:cNvPr id="39943" name="Text Box 7"/>
          <p:cNvSpPr txBox="1">
            <a:spLocks noChangeArrowheads="1"/>
          </p:cNvSpPr>
          <p:nvPr/>
        </p:nvSpPr>
        <p:spPr bwMode="auto">
          <a:xfrm>
            <a:off x="808038" y="3352800"/>
            <a:ext cx="2819400" cy="1219200"/>
          </a:xfrm>
          <a:prstGeom prst="rect">
            <a:avLst/>
          </a:prstGeom>
          <a:noFill/>
          <a:ln w="28575">
            <a:solidFill>
              <a:srgbClr val="CC3300"/>
            </a:solidFill>
            <a:miter lim="800000"/>
            <a:headEnd/>
            <a:tailEnd/>
          </a:ln>
          <a:effectLst>
            <a:prstShdw prst="shdw17" dist="17961" dir="2700000">
              <a:srgbClr val="CC3300">
                <a:gamma/>
                <a:shade val="60000"/>
                <a:invGamma/>
              </a:srgbClr>
            </a:prstShdw>
          </a:effectLst>
          <a:extLst>
            <a:ext uri="{909E8E84-426E-40DD-AFC4-6F175D3DCCD1}">
              <a14:hiddenFill xmlns:a14="http://schemas.microsoft.com/office/drawing/2010/main">
                <a:solidFill>
                  <a:schemeClr val="accent1"/>
                </a:solidFill>
              </a14:hiddenFill>
            </a:ext>
          </a:extLst>
        </p:spPr>
        <p:txBody>
          <a:bodyPr>
            <a:spAutoFit/>
          </a:bodyPr>
          <a:lstStyle/>
          <a:p>
            <a:pPr eaLnBrk="0" hangingPunct="0">
              <a:buClr>
                <a:srgbClr val="CC3300"/>
              </a:buClr>
              <a:buFont typeface="Wingdings" pitchFamily="2" charset="2"/>
              <a:buNone/>
            </a:pPr>
            <a:r>
              <a:rPr lang="it-IT" altLang="it-IT" sz="1800">
                <a:solidFill>
                  <a:srgbClr val="000099"/>
                </a:solidFill>
                <a:latin typeface="Arial" charset="0"/>
              </a:rPr>
              <a:t>Di uguaglianza e minimizzazione delle differenze (di potere):</a:t>
            </a:r>
          </a:p>
          <a:p>
            <a:pPr eaLnBrk="0" hangingPunct="0">
              <a:buClr>
                <a:srgbClr val="CC3300"/>
              </a:buClr>
              <a:buFont typeface="Wingdings" pitchFamily="2" charset="2"/>
              <a:buNone/>
            </a:pPr>
            <a:r>
              <a:rPr lang="it-IT" altLang="it-IT" sz="1800">
                <a:solidFill>
                  <a:srgbClr val="000099"/>
                </a:solidFill>
                <a:latin typeface="Arial" charset="0"/>
              </a:rPr>
              <a:t>collega/collega</a:t>
            </a:r>
          </a:p>
        </p:txBody>
      </p:sp>
      <p:sp>
        <p:nvSpPr>
          <p:cNvPr id="9" name="Text Box 8"/>
          <p:cNvSpPr txBox="1">
            <a:spLocks noChangeArrowheads="1"/>
          </p:cNvSpPr>
          <p:nvPr/>
        </p:nvSpPr>
        <p:spPr bwMode="auto">
          <a:xfrm>
            <a:off x="990600" y="304800"/>
            <a:ext cx="7315200" cy="584775"/>
          </a:xfrm>
          <a:prstGeom prst="rect">
            <a:avLst/>
          </a:prstGeom>
          <a:noFill/>
          <a:ln w="9525">
            <a:noFill/>
            <a:miter lim="800000"/>
            <a:headEnd/>
            <a:tailEnd/>
          </a:ln>
          <a:effectLst/>
        </p:spPr>
        <p:txBody>
          <a:bodyPr wrap="square">
            <a:spAutoFit/>
          </a:bodyPr>
          <a:lstStyle>
            <a:defPPr>
              <a:defRPr lang="en-US"/>
            </a:defPPr>
            <a:lvl1pPr algn="ctr">
              <a:spcBef>
                <a:spcPct val="50000"/>
              </a:spcBef>
              <a:defRPr sz="3200" b="1">
                <a:solidFill>
                  <a:srgbClr val="E56F0D"/>
                </a:solidFill>
                <a:latin typeface="+mj-lt"/>
              </a:defRPr>
            </a:lvl1pPr>
          </a:lstStyle>
          <a:p>
            <a:r>
              <a:rPr lang="it-IT" altLang="it-IT" dirty="0"/>
              <a:t>GLI ASSIOMI DELLA COMUNICAZIONE</a:t>
            </a:r>
          </a:p>
        </p:txBody>
      </p:sp>
    </p:spTree>
    <p:extLst>
      <p:ext uri="{BB962C8B-B14F-4D97-AF65-F5344CB8AC3E}">
        <p14:creationId xmlns:p14="http://schemas.microsoft.com/office/powerpoint/2010/main" val="4288458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1571604" y="2214554"/>
            <a:ext cx="6553200" cy="3810000"/>
          </a:xfrm>
        </p:spPr>
        <p:txBody>
          <a:bodyPr/>
          <a:lstStyle/>
          <a:p>
            <a:r>
              <a:rPr lang="it-IT" sz="2200" dirty="0" smtClean="0">
                <a:solidFill>
                  <a:srgbClr val="000000"/>
                </a:solidFill>
                <a:latin typeface="Arial" pitchFamily="34" charset="0"/>
              </a:rPr>
              <a:t>Evitare il conflitto su fatti personali e delimitarlo a questioni concrete</a:t>
            </a:r>
          </a:p>
          <a:p>
            <a:r>
              <a:rPr lang="it-IT" sz="2200" dirty="0" smtClean="0">
                <a:solidFill>
                  <a:srgbClr val="000000"/>
                </a:solidFill>
                <a:latin typeface="Arial" pitchFamily="34" charset="0"/>
              </a:rPr>
              <a:t>Sviluppare empatia e capacità di ascolto</a:t>
            </a:r>
          </a:p>
          <a:p>
            <a:r>
              <a:rPr lang="it-IT" sz="2200" dirty="0" smtClean="0">
                <a:solidFill>
                  <a:srgbClr val="000000"/>
                </a:solidFill>
                <a:latin typeface="Arial" pitchFamily="34" charset="0"/>
              </a:rPr>
              <a:t>Concentrarsi sul problema </a:t>
            </a:r>
          </a:p>
          <a:p>
            <a:r>
              <a:rPr lang="it-IT" sz="2200" dirty="0" smtClean="0">
                <a:solidFill>
                  <a:srgbClr val="000000"/>
                </a:solidFill>
                <a:latin typeface="Arial" pitchFamily="34" charset="0"/>
              </a:rPr>
              <a:t>Fare domande per risolvere il problema</a:t>
            </a:r>
          </a:p>
        </p:txBody>
      </p:sp>
      <p:sp>
        <p:nvSpPr>
          <p:cNvPr id="13316" name="Rectangle 4"/>
          <p:cNvSpPr>
            <a:spLocks noGrp="1" noChangeArrowheads="1"/>
          </p:cNvSpPr>
          <p:nvPr>
            <p:ph type="title"/>
          </p:nvPr>
        </p:nvSpPr>
        <p:spPr>
          <a:xfrm>
            <a:off x="1000068" y="928670"/>
            <a:ext cx="8143932" cy="1285884"/>
          </a:xfrm>
        </p:spPr>
        <p:txBody>
          <a:bodyPr/>
          <a:lstStyle/>
          <a:p>
            <a:pPr>
              <a:lnSpc>
                <a:spcPct val="100000"/>
              </a:lnSpc>
            </a:pPr>
            <a:r>
              <a:rPr lang="it-IT" sz="2400" dirty="0" smtClean="0">
                <a:latin typeface="Arial" pitchFamily="34" charset="0"/>
              </a:rPr>
              <a:t> </a:t>
            </a:r>
            <a:r>
              <a:rPr lang="it-IT" altLang="it-IT" sz="2800" b="1" dirty="0" smtClean="0">
                <a:solidFill>
                  <a:srgbClr val="FF0000"/>
                </a:solidFill>
                <a:latin typeface="Arial" pitchFamily="34" charset="0"/>
                <a:ea typeface="+mn-ea"/>
                <a:cs typeface="Arial" pitchFamily="34" charset="0"/>
              </a:rPr>
              <a:t>Come reagire all’ostilità, all’aggressività verbale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115616" y="332656"/>
            <a:ext cx="6781800" cy="1143000"/>
          </a:xfrm>
        </p:spPr>
        <p:txBody>
          <a:bodyPr/>
          <a:lstStyle/>
          <a:p>
            <a:pPr algn="ctr"/>
            <a:r>
              <a:rPr lang="it-IT" altLang="it-IT" sz="2800" b="1" dirty="0" smtClean="0">
                <a:solidFill>
                  <a:srgbClr val="FF0000"/>
                </a:solidFill>
                <a:latin typeface="Arial" pitchFamily="34" charset="0"/>
                <a:ea typeface="+mn-ea"/>
                <a:cs typeface="Arial" pitchFamily="34" charset="0"/>
              </a:rPr>
              <a:t>La critica distruttiva</a:t>
            </a:r>
          </a:p>
        </p:txBody>
      </p:sp>
      <p:sp>
        <p:nvSpPr>
          <p:cNvPr id="14340" name="Rectangle 3"/>
          <p:cNvSpPr>
            <a:spLocks noGrp="1" noChangeArrowheads="1"/>
          </p:cNvSpPr>
          <p:nvPr>
            <p:ph type="body" idx="1"/>
          </p:nvPr>
        </p:nvSpPr>
        <p:spPr>
          <a:xfrm>
            <a:off x="2833688" y="1708243"/>
            <a:ext cx="3276600" cy="3657600"/>
          </a:xfrm>
        </p:spPr>
        <p:txBody>
          <a:bodyPr/>
          <a:lstStyle/>
          <a:p>
            <a:r>
              <a:rPr lang="it-IT" sz="2200" dirty="0" smtClean="0">
                <a:solidFill>
                  <a:srgbClr val="000000"/>
                </a:solidFill>
                <a:latin typeface="Arial" pitchFamily="34" charset="0"/>
              </a:rPr>
              <a:t>Si focalizza sulla persona e tende ad “etichettare”</a:t>
            </a:r>
          </a:p>
          <a:p>
            <a:r>
              <a:rPr lang="it-IT" sz="2200" dirty="0" smtClean="0">
                <a:solidFill>
                  <a:srgbClr val="000000"/>
                </a:solidFill>
                <a:latin typeface="Arial" pitchFamily="34" charset="0"/>
              </a:rPr>
              <a:t>E’ assoluta</a:t>
            </a:r>
          </a:p>
          <a:p>
            <a:r>
              <a:rPr lang="it-IT" sz="2200" dirty="0" smtClean="0">
                <a:solidFill>
                  <a:srgbClr val="000000"/>
                </a:solidFill>
                <a:latin typeface="Arial" pitchFamily="34" charset="0"/>
              </a:rPr>
              <a:t>Generalizza (“sempre” - “mai”)</a:t>
            </a:r>
          </a:p>
          <a:p>
            <a:r>
              <a:rPr lang="it-IT" sz="2200" dirty="0" smtClean="0">
                <a:solidFill>
                  <a:srgbClr val="000000"/>
                </a:solidFill>
                <a:latin typeface="Arial" pitchFamily="34" charset="0"/>
              </a:rPr>
              <a:t>Parla del passato</a:t>
            </a:r>
          </a:p>
          <a:p>
            <a:r>
              <a:rPr lang="it-IT" sz="2200" dirty="0" smtClean="0">
                <a:solidFill>
                  <a:srgbClr val="000000"/>
                </a:solidFill>
                <a:latin typeface="Arial" pitchFamily="34" charset="0"/>
              </a:rPr>
              <a:t>Ha intenti punitivi (e provoca difese)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835696" y="188640"/>
            <a:ext cx="5545138"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r>
              <a:rPr lang="it-IT" sz="3200" b="1" dirty="0">
                <a:solidFill>
                  <a:srgbClr val="E56F0D"/>
                </a:solidFill>
                <a:latin typeface="+mj-lt"/>
              </a:rPr>
              <a:t>OBIETTIVI DIDATTICI</a:t>
            </a:r>
          </a:p>
        </p:txBody>
      </p:sp>
      <p:sp>
        <p:nvSpPr>
          <p:cNvPr id="4" name="Rectangle 4"/>
          <p:cNvSpPr>
            <a:spLocks noChangeArrowheads="1"/>
          </p:cNvSpPr>
          <p:nvPr/>
        </p:nvSpPr>
        <p:spPr bwMode="auto">
          <a:xfrm>
            <a:off x="1071538" y="1500174"/>
            <a:ext cx="7704906" cy="3629199"/>
          </a:xfrm>
          <a:prstGeom prst="rect">
            <a:avLst/>
          </a:prstGeom>
          <a:noFill/>
          <a:ln w="12700">
            <a:noFill/>
            <a:miter lim="800000"/>
            <a:headEnd/>
            <a:tailEnd/>
          </a:ln>
        </p:spPr>
        <p:txBody>
          <a:bodyPr wrap="square" lIns="90488" tIns="44450" rIns="90488" bIns="44450">
            <a:spAutoFit/>
          </a:bodyPr>
          <a:lstStyle/>
          <a:p>
            <a:pPr>
              <a:defRPr/>
            </a:pPr>
            <a:endParaRPr lang="it-IT" sz="2800" b="1" dirty="0">
              <a:solidFill>
                <a:srgbClr val="002060"/>
              </a:solidFill>
              <a:latin typeface="+mj-lt"/>
              <a:cs typeface="Tahoma" pitchFamily="34" charset="0"/>
            </a:endParaRPr>
          </a:p>
          <a:p>
            <a:pPr algn="just">
              <a:spcBef>
                <a:spcPts val="0"/>
              </a:spcBef>
              <a:spcAft>
                <a:spcPts val="1200"/>
              </a:spcAft>
              <a:buFont typeface="Wingdings" pitchFamily="2" charset="2"/>
              <a:buChar char="§"/>
            </a:pPr>
            <a:r>
              <a:rPr lang="it-IT" sz="2800" dirty="0" smtClean="0"/>
              <a:t>Aumentare la consapevolezza sui fattori di efficacia del proprio stile di comunicazione nella gestione del conflitto </a:t>
            </a:r>
          </a:p>
          <a:p>
            <a:pPr lvl="0">
              <a:buFont typeface="Wingdings" pitchFamily="2" charset="2"/>
              <a:buChar char="§"/>
            </a:pPr>
            <a:r>
              <a:rPr lang="it-IT" sz="2800" dirty="0" smtClean="0"/>
              <a:t>Sviluppare la competenza negoziale come opportunità di miglioramento del risultato professionale e delle relazioni interpersonali</a:t>
            </a:r>
          </a:p>
          <a:p>
            <a:pPr marL="284163" indent="-284163" algn="just">
              <a:buClr>
                <a:schemeClr val="hlink"/>
              </a:buClr>
              <a:buSzPct val="80000"/>
              <a:defRPr/>
            </a:pPr>
            <a:endParaRPr lang="it-IT" sz="2400" dirty="0">
              <a:solidFill>
                <a:srgbClr val="002060"/>
              </a:solidFill>
              <a:latin typeface="+mj-lt"/>
              <a:cs typeface="Tahoma" pitchFamily="34" charset="0"/>
            </a:endParaRPr>
          </a:p>
        </p:txBody>
      </p:sp>
    </p:spTree>
    <p:extLst>
      <p:ext uri="{BB962C8B-B14F-4D97-AF65-F5344CB8AC3E}">
        <p14:creationId xmlns:p14="http://schemas.microsoft.com/office/powerpoint/2010/main" val="18426857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85051" y="260648"/>
            <a:ext cx="9144000" cy="1143000"/>
          </a:xfrm>
        </p:spPr>
        <p:txBody>
          <a:bodyPr/>
          <a:lstStyle/>
          <a:p>
            <a:pPr algn="ctr"/>
            <a:r>
              <a:rPr lang="it-IT" altLang="it-IT" sz="2800" b="1" dirty="0" smtClean="0">
                <a:solidFill>
                  <a:srgbClr val="FF0000"/>
                </a:solidFill>
                <a:latin typeface="Arial" pitchFamily="34" charset="0"/>
                <a:ea typeface="+mn-ea"/>
                <a:cs typeface="Arial" pitchFamily="34" charset="0"/>
              </a:rPr>
              <a:t>Come esprimere una critica costruttiva</a:t>
            </a:r>
          </a:p>
        </p:txBody>
      </p:sp>
      <p:sp>
        <p:nvSpPr>
          <p:cNvPr id="15364" name="Rectangle 3"/>
          <p:cNvSpPr>
            <a:spLocks noGrp="1" noChangeArrowheads="1"/>
          </p:cNvSpPr>
          <p:nvPr>
            <p:ph type="body" idx="1"/>
          </p:nvPr>
        </p:nvSpPr>
        <p:spPr>
          <a:xfrm>
            <a:off x="1205753" y="2173942"/>
            <a:ext cx="5867400" cy="3352800"/>
          </a:xfrm>
        </p:spPr>
        <p:txBody>
          <a:bodyPr/>
          <a:lstStyle/>
          <a:p>
            <a:r>
              <a:rPr lang="it-IT" sz="2200" dirty="0" smtClean="0">
                <a:solidFill>
                  <a:srgbClr val="000000"/>
                </a:solidFill>
                <a:latin typeface="Arial" pitchFamily="34" charset="0"/>
              </a:rPr>
              <a:t>Riferirsi ad un evento preciso e specifico</a:t>
            </a:r>
          </a:p>
          <a:p>
            <a:r>
              <a:rPr lang="it-IT" sz="2200" dirty="0" smtClean="0">
                <a:solidFill>
                  <a:srgbClr val="000000"/>
                </a:solidFill>
                <a:latin typeface="Arial" pitchFamily="34" charset="0"/>
              </a:rPr>
              <a:t>Fare la critica possibilmente  tempestivamente</a:t>
            </a:r>
          </a:p>
          <a:p>
            <a:pPr algn="just"/>
            <a:r>
              <a:rPr lang="it-IT" sz="2200" dirty="0" smtClean="0">
                <a:solidFill>
                  <a:srgbClr val="000000"/>
                </a:solidFill>
                <a:latin typeface="Arial" pitchFamily="34" charset="0"/>
              </a:rPr>
              <a:t>Descrivere esattamente il comportamento che si intende criticare</a:t>
            </a:r>
          </a:p>
          <a:p>
            <a:pPr algn="just"/>
            <a:r>
              <a:rPr lang="it-IT" sz="2200" dirty="0" smtClean="0">
                <a:solidFill>
                  <a:srgbClr val="000000"/>
                </a:solidFill>
                <a:latin typeface="Arial" pitchFamily="34" charset="0"/>
              </a:rPr>
              <a:t>Esprimere opinioni, sentimenti e aspettative su tale comportamento</a:t>
            </a:r>
          </a:p>
          <a:p>
            <a:pPr algn="just"/>
            <a:r>
              <a:rPr lang="it-IT" sz="2200" dirty="0" smtClean="0">
                <a:solidFill>
                  <a:srgbClr val="000000"/>
                </a:solidFill>
                <a:latin typeface="Arial" pitchFamily="34" charset="0"/>
              </a:rPr>
              <a:t>Responsabilizzare la persona sulla eventuale soluzione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Shape 1095"/>
          <p:cNvSpPr>
            <a:spLocks noGrp="1"/>
          </p:cNvSpPr>
          <p:nvPr>
            <p:ph type="body" idx="1"/>
          </p:nvPr>
        </p:nvSpPr>
        <p:spPr>
          <a:xfrm>
            <a:off x="1214414" y="1571612"/>
            <a:ext cx="7358082" cy="1916112"/>
          </a:xfrm>
          <a:prstGeom prst="rect">
            <a:avLst/>
          </a:prstGeom>
        </p:spPr>
        <p:txBody>
          <a:bodyPr lIns="0" tIns="0" rIns="0" bIns="0">
            <a:normAutofit lnSpcReduction="10000"/>
          </a:bodyPr>
          <a:lstStyle/>
          <a:p>
            <a:pPr marL="0" lvl="0" indent="0" algn="just">
              <a:spcBef>
                <a:spcPts val="400"/>
              </a:spcBef>
              <a:buSzTx/>
              <a:buNone/>
              <a:defRPr sz="1800">
                <a:solidFill>
                  <a:srgbClr val="000000"/>
                </a:solidFill>
              </a:defRPr>
            </a:pPr>
            <a:r>
              <a:rPr lang="it-IT" sz="2000" dirty="0" smtClean="0">
                <a:solidFill>
                  <a:schemeClr val="tx1"/>
                </a:solidFill>
              </a:rPr>
              <a:t>E</a:t>
            </a:r>
            <a:r>
              <a:rPr lang="it-IT" sz="2400" dirty="0" smtClean="0">
                <a:solidFill>
                  <a:schemeClr val="tx1"/>
                </a:solidFill>
              </a:rPr>
              <a:t>’</a:t>
            </a:r>
            <a:r>
              <a:rPr sz="2400" dirty="0" smtClean="0">
                <a:solidFill>
                  <a:schemeClr val="tx1"/>
                </a:solidFill>
              </a:rPr>
              <a:t> </a:t>
            </a:r>
            <a:r>
              <a:rPr sz="2400" dirty="0">
                <a:solidFill>
                  <a:schemeClr val="tx1"/>
                </a:solidFill>
              </a:rPr>
              <a:t>la </a:t>
            </a:r>
            <a:r>
              <a:rPr sz="2400" err="1">
                <a:solidFill>
                  <a:schemeClr val="tx1"/>
                </a:solidFill>
              </a:rPr>
              <a:t>capacità</a:t>
            </a:r>
            <a:r>
              <a:rPr sz="2400">
                <a:solidFill>
                  <a:schemeClr val="tx1"/>
                </a:solidFill>
              </a:rPr>
              <a:t> </a:t>
            </a:r>
            <a:r>
              <a:rPr lang="it-IT" sz="2400" dirty="0" smtClean="0">
                <a:solidFill>
                  <a:schemeClr val="tx1"/>
                </a:solidFill>
              </a:rPr>
              <a:t>di una persona </a:t>
            </a:r>
            <a:r>
              <a:rPr sz="2400" smtClean="0">
                <a:solidFill>
                  <a:schemeClr val="tx1"/>
                </a:solidFill>
              </a:rPr>
              <a:t>di </a:t>
            </a:r>
            <a:r>
              <a:rPr sz="2400" dirty="0" err="1">
                <a:solidFill>
                  <a:schemeClr val="tx1"/>
                </a:solidFill>
              </a:rPr>
              <a:t>utilizzare</a:t>
            </a:r>
            <a:r>
              <a:rPr sz="2400" dirty="0">
                <a:solidFill>
                  <a:schemeClr val="tx1"/>
                </a:solidFill>
              </a:rPr>
              <a:t> in </a:t>
            </a:r>
            <a:r>
              <a:rPr sz="2400" dirty="0" err="1">
                <a:solidFill>
                  <a:schemeClr val="tx1"/>
                </a:solidFill>
              </a:rPr>
              <a:t>ogni</a:t>
            </a:r>
            <a:r>
              <a:rPr sz="2400" dirty="0">
                <a:solidFill>
                  <a:schemeClr val="tx1"/>
                </a:solidFill>
              </a:rPr>
              <a:t> </a:t>
            </a:r>
            <a:r>
              <a:rPr sz="2400" dirty="0" err="1">
                <a:solidFill>
                  <a:schemeClr val="tx1"/>
                </a:solidFill>
              </a:rPr>
              <a:t>contesto</a:t>
            </a:r>
            <a:r>
              <a:rPr sz="2400" dirty="0">
                <a:solidFill>
                  <a:schemeClr val="tx1"/>
                </a:solidFill>
              </a:rPr>
              <a:t> </a:t>
            </a:r>
            <a:r>
              <a:rPr sz="2400" dirty="0" err="1">
                <a:solidFill>
                  <a:schemeClr val="tx1"/>
                </a:solidFill>
              </a:rPr>
              <a:t>relazionale</a:t>
            </a:r>
            <a:r>
              <a:rPr sz="2400" dirty="0">
                <a:solidFill>
                  <a:schemeClr val="tx1"/>
                </a:solidFill>
              </a:rPr>
              <a:t>, </a:t>
            </a:r>
            <a:r>
              <a:rPr sz="2400" dirty="0" err="1">
                <a:solidFill>
                  <a:schemeClr val="tx1"/>
                </a:solidFill>
              </a:rPr>
              <a:t>modalità</a:t>
            </a:r>
            <a:r>
              <a:rPr sz="2400" dirty="0">
                <a:solidFill>
                  <a:schemeClr val="tx1"/>
                </a:solidFill>
              </a:rPr>
              <a:t> </a:t>
            </a:r>
            <a:r>
              <a:rPr sz="2400" dirty="0" err="1">
                <a:solidFill>
                  <a:schemeClr val="tx1"/>
                </a:solidFill>
              </a:rPr>
              <a:t>di</a:t>
            </a:r>
            <a:r>
              <a:rPr sz="2400" dirty="0">
                <a:solidFill>
                  <a:schemeClr val="tx1"/>
                </a:solidFill>
              </a:rPr>
              <a:t> </a:t>
            </a:r>
            <a:r>
              <a:rPr sz="2400" dirty="0" err="1">
                <a:solidFill>
                  <a:schemeClr val="tx1"/>
                </a:solidFill>
              </a:rPr>
              <a:t>comunicazione</a:t>
            </a:r>
            <a:r>
              <a:rPr sz="2400" dirty="0">
                <a:solidFill>
                  <a:schemeClr val="tx1"/>
                </a:solidFill>
              </a:rPr>
              <a:t> </a:t>
            </a:r>
            <a:r>
              <a:rPr sz="2400" dirty="0" err="1">
                <a:solidFill>
                  <a:schemeClr val="tx1"/>
                </a:solidFill>
              </a:rPr>
              <a:t>che</a:t>
            </a:r>
            <a:r>
              <a:rPr sz="2400" dirty="0">
                <a:solidFill>
                  <a:schemeClr val="tx1"/>
                </a:solidFill>
              </a:rPr>
              <a:t> </a:t>
            </a:r>
            <a:r>
              <a:rPr sz="2400" dirty="0" err="1">
                <a:solidFill>
                  <a:schemeClr val="tx1"/>
                </a:solidFill>
              </a:rPr>
              <a:t>rendano</a:t>
            </a:r>
            <a:r>
              <a:rPr sz="2400" dirty="0">
                <a:solidFill>
                  <a:schemeClr val="tx1"/>
                </a:solidFill>
              </a:rPr>
              <a:t> </a:t>
            </a:r>
            <a:r>
              <a:rPr sz="2400" dirty="0" err="1">
                <a:solidFill>
                  <a:schemeClr val="tx1"/>
                </a:solidFill>
              </a:rPr>
              <a:t>altamente</a:t>
            </a:r>
            <a:r>
              <a:rPr sz="2400" dirty="0">
                <a:solidFill>
                  <a:schemeClr val="tx1"/>
                </a:solidFill>
              </a:rPr>
              <a:t> </a:t>
            </a:r>
            <a:r>
              <a:rPr sz="2400" dirty="0" err="1">
                <a:solidFill>
                  <a:schemeClr val="tx1"/>
                </a:solidFill>
              </a:rPr>
              <a:t>probabile</a:t>
            </a:r>
            <a:r>
              <a:rPr sz="2400" dirty="0">
                <a:solidFill>
                  <a:schemeClr val="tx1"/>
                </a:solidFill>
              </a:rPr>
              <a:t> </a:t>
            </a:r>
            <a:r>
              <a:rPr sz="2400" dirty="0" err="1">
                <a:solidFill>
                  <a:schemeClr val="tx1"/>
                </a:solidFill>
              </a:rPr>
              <a:t>reazioni</a:t>
            </a:r>
            <a:r>
              <a:rPr sz="2400" dirty="0">
                <a:solidFill>
                  <a:schemeClr val="tx1"/>
                </a:solidFill>
              </a:rPr>
              <a:t> positive </a:t>
            </a:r>
            <a:r>
              <a:rPr sz="2400" dirty="0" err="1">
                <a:solidFill>
                  <a:schemeClr val="tx1"/>
                </a:solidFill>
              </a:rPr>
              <a:t>dell’ambiente</a:t>
            </a:r>
            <a:r>
              <a:rPr sz="2400" dirty="0">
                <a:solidFill>
                  <a:schemeClr val="tx1"/>
                </a:solidFill>
              </a:rPr>
              <a:t> e </a:t>
            </a:r>
            <a:r>
              <a:rPr sz="2400" dirty="0" err="1">
                <a:solidFill>
                  <a:schemeClr val="tx1"/>
                </a:solidFill>
              </a:rPr>
              <a:t>annullino</a:t>
            </a:r>
            <a:r>
              <a:rPr sz="2400" dirty="0">
                <a:solidFill>
                  <a:schemeClr val="tx1"/>
                </a:solidFill>
              </a:rPr>
              <a:t> o </a:t>
            </a:r>
            <a:r>
              <a:rPr sz="2400" dirty="0" err="1">
                <a:solidFill>
                  <a:schemeClr val="tx1"/>
                </a:solidFill>
              </a:rPr>
              <a:t>riducano</a:t>
            </a:r>
            <a:r>
              <a:rPr sz="2400" dirty="0">
                <a:solidFill>
                  <a:schemeClr val="tx1"/>
                </a:solidFill>
              </a:rPr>
              <a:t> la </a:t>
            </a:r>
            <a:r>
              <a:rPr sz="2400" dirty="0" err="1">
                <a:solidFill>
                  <a:schemeClr val="tx1"/>
                </a:solidFill>
              </a:rPr>
              <a:t>possibilità</a:t>
            </a:r>
            <a:r>
              <a:rPr sz="2400" dirty="0">
                <a:solidFill>
                  <a:schemeClr val="tx1"/>
                </a:solidFill>
              </a:rPr>
              <a:t> </a:t>
            </a:r>
            <a:r>
              <a:rPr sz="2400" dirty="0" err="1">
                <a:solidFill>
                  <a:schemeClr val="tx1"/>
                </a:solidFill>
              </a:rPr>
              <a:t>di</a:t>
            </a:r>
            <a:r>
              <a:rPr sz="2400" dirty="0">
                <a:solidFill>
                  <a:schemeClr val="tx1"/>
                </a:solidFill>
              </a:rPr>
              <a:t> </a:t>
            </a:r>
            <a:r>
              <a:rPr sz="2400" dirty="0" err="1">
                <a:solidFill>
                  <a:schemeClr val="tx1"/>
                </a:solidFill>
              </a:rPr>
              <a:t>reazioni</a:t>
            </a:r>
            <a:r>
              <a:rPr sz="2400" dirty="0">
                <a:solidFill>
                  <a:schemeClr val="tx1"/>
                </a:solidFill>
              </a:rPr>
              <a:t> </a:t>
            </a:r>
            <a:r>
              <a:rPr sz="2400" dirty="0" smtClean="0">
                <a:solidFill>
                  <a:schemeClr val="tx1"/>
                </a:solidFill>
              </a:rPr>
              <a:t>negative</a:t>
            </a:r>
            <a:endParaRPr lang="it-IT" sz="2400" dirty="0" smtClean="0">
              <a:solidFill>
                <a:schemeClr val="tx1"/>
              </a:solidFill>
            </a:endParaRPr>
          </a:p>
          <a:p>
            <a:pPr marL="0" lvl="0" indent="0" algn="just">
              <a:spcBef>
                <a:spcPts val="400"/>
              </a:spcBef>
              <a:buSzTx/>
              <a:buNone/>
              <a:defRPr sz="1800">
                <a:solidFill>
                  <a:srgbClr val="000000"/>
                </a:solidFill>
              </a:defRPr>
            </a:pPr>
            <a:r>
              <a:rPr sz="2400" dirty="0" smtClean="0">
                <a:solidFill>
                  <a:schemeClr val="tx1"/>
                </a:solidFill>
              </a:rPr>
              <a:t>(</a:t>
            </a:r>
            <a:r>
              <a:rPr sz="2400" dirty="0" err="1" smtClean="0">
                <a:solidFill>
                  <a:schemeClr val="tx1"/>
                </a:solidFill>
              </a:rPr>
              <a:t>Libet</a:t>
            </a:r>
            <a:r>
              <a:rPr sz="2400" dirty="0" smtClean="0">
                <a:solidFill>
                  <a:schemeClr val="tx1"/>
                </a:solidFill>
              </a:rPr>
              <a:t> </a:t>
            </a:r>
            <a:r>
              <a:rPr sz="2400" dirty="0">
                <a:solidFill>
                  <a:schemeClr val="tx1"/>
                </a:solidFill>
              </a:rPr>
              <a:t>e </a:t>
            </a:r>
            <a:r>
              <a:rPr sz="2400" dirty="0" err="1">
                <a:solidFill>
                  <a:schemeClr val="tx1"/>
                </a:solidFill>
              </a:rPr>
              <a:t>Lewinsohn</a:t>
            </a:r>
            <a:r>
              <a:rPr sz="2400" dirty="0" smtClean="0">
                <a:solidFill>
                  <a:schemeClr val="tx1"/>
                </a:solidFill>
              </a:rPr>
              <a:t>)</a:t>
            </a:r>
            <a:endParaRPr lang="it-IT" sz="2400" dirty="0" smtClean="0">
              <a:solidFill>
                <a:schemeClr val="tx1"/>
              </a:solidFill>
            </a:endParaRPr>
          </a:p>
          <a:p>
            <a:pPr marL="0" lvl="0" indent="0" algn="just">
              <a:spcBef>
                <a:spcPts val="400"/>
              </a:spcBef>
              <a:buSzTx/>
              <a:buNone/>
              <a:defRPr sz="1800">
                <a:solidFill>
                  <a:srgbClr val="000000"/>
                </a:solidFill>
              </a:defRPr>
            </a:pPr>
            <a:endParaRPr lang="it-IT" sz="2000" b="1" dirty="0" smtClean="0">
              <a:solidFill>
                <a:schemeClr val="tx1"/>
              </a:solidFill>
            </a:endParaRPr>
          </a:p>
          <a:p>
            <a:pPr marL="0" lvl="0" indent="0" algn="just">
              <a:spcBef>
                <a:spcPts val="400"/>
              </a:spcBef>
              <a:buSzTx/>
              <a:buNone/>
              <a:defRPr sz="1800">
                <a:solidFill>
                  <a:srgbClr val="000000"/>
                </a:solidFill>
              </a:defRPr>
            </a:pPr>
            <a:endParaRPr sz="2000" b="1" dirty="0">
              <a:solidFill>
                <a:schemeClr val="tx1"/>
              </a:solidFill>
            </a:endParaRPr>
          </a:p>
        </p:txBody>
      </p:sp>
      <p:pic>
        <p:nvPicPr>
          <p:cNvPr id="1096" name="MPj04221220000[1].jpg"/>
          <p:cNvPicPr/>
          <p:nvPr/>
        </p:nvPicPr>
        <p:blipFill>
          <a:blip r:embed="rId2" cstate="print">
            <a:extLst/>
          </a:blip>
          <a:stretch>
            <a:fillRect/>
          </a:stretch>
        </p:blipFill>
        <p:spPr>
          <a:xfrm>
            <a:off x="5419726" y="3913189"/>
            <a:ext cx="3198813" cy="2106613"/>
          </a:xfrm>
          <a:prstGeom prst="rect">
            <a:avLst/>
          </a:prstGeom>
          <a:ln w="12700">
            <a:miter lim="400000"/>
          </a:ln>
        </p:spPr>
      </p:pic>
      <p:sp>
        <p:nvSpPr>
          <p:cNvPr id="6" name="Shape 1091"/>
          <p:cNvSpPr/>
          <p:nvPr/>
        </p:nvSpPr>
        <p:spPr>
          <a:xfrm>
            <a:off x="1357290" y="285728"/>
            <a:ext cx="2643206" cy="477567"/>
          </a:xfrm>
          <a:prstGeom prst="rect">
            <a:avLst/>
          </a:prstGeom>
          <a:ln w="12700">
            <a:miter lim="400000"/>
          </a:ln>
          <a:extLst>
            <a:ext uri="{C572A759-6A51-4108-AA02-DFA0A04FC94B}">
              <ma14:wrappingTextBoxFlag xmlns:ma14="http://schemas.microsoft.com/office/mac/drawingml/2011/main" xmlns="" val="1"/>
            </a:ext>
          </a:extLst>
        </p:spPr>
        <p:txBody>
          <a:bodyPr wrap="square" lIns="44450" tIns="44450" rIns="44450" bIns="44450" anchor="ctr">
            <a:spAutoFit/>
          </a:bodyPr>
          <a:lstStyle>
            <a:lvl1pPr>
              <a:lnSpc>
                <a:spcPct val="90000"/>
              </a:lnSpc>
              <a:defRPr sz="2000" b="1">
                <a:solidFill>
                  <a:srgbClr val="800000"/>
                </a:solidFill>
              </a:defRPr>
            </a:lvl1pPr>
          </a:lstStyle>
          <a:p>
            <a:pPr lvl="0">
              <a:defRPr sz="1800" b="0">
                <a:solidFill>
                  <a:srgbClr val="000000"/>
                </a:solidFill>
              </a:defRPr>
            </a:pPr>
            <a:r>
              <a:rPr lang="it-IT" sz="2800" dirty="0" smtClean="0">
                <a:solidFill>
                  <a:srgbClr val="FF0000"/>
                </a:solidFill>
              </a:rPr>
              <a:t>A</a:t>
            </a:r>
            <a:r>
              <a:rPr sz="2800" b="1" dirty="0" err="1" smtClean="0">
                <a:solidFill>
                  <a:srgbClr val="FF0000"/>
                </a:solidFill>
              </a:rPr>
              <a:t>ssertiv</a:t>
            </a:r>
            <a:r>
              <a:rPr lang="it-IT" sz="2800" b="1" dirty="0" err="1" smtClean="0">
                <a:solidFill>
                  <a:srgbClr val="FF0000"/>
                </a:solidFill>
              </a:rPr>
              <a:t>ità</a:t>
            </a:r>
            <a:endParaRPr sz="2800" b="1" dirty="0">
              <a:solidFill>
                <a:srgbClr val="FF0000"/>
              </a:solidFill>
            </a:endParaRPr>
          </a:p>
        </p:txBody>
      </p:sp>
      <p:sp>
        <p:nvSpPr>
          <p:cNvPr id="8" name="Rettangolo 7"/>
          <p:cNvSpPr/>
          <p:nvPr/>
        </p:nvSpPr>
        <p:spPr>
          <a:xfrm>
            <a:off x="714348" y="4214818"/>
            <a:ext cx="4572000" cy="1200329"/>
          </a:xfrm>
          <a:prstGeom prst="rect">
            <a:avLst/>
          </a:prstGeom>
        </p:spPr>
        <p:txBody>
          <a:bodyPr>
            <a:spAutoFit/>
          </a:bodyPr>
          <a:lstStyle/>
          <a:p>
            <a:r>
              <a:rPr lang="it-IT" b="1" dirty="0" smtClean="0"/>
              <a:t>COMPORTAMENTO SOCIALE FINALIZZATO A RAGGIUNGERE  GLI OBIETTIVI PREFISSATI SENZA CREARE SITUAZIONI  </a:t>
            </a:r>
            <a:r>
              <a:rPr lang="it-IT" b="1" dirty="0" err="1" smtClean="0"/>
              <a:t>DI</a:t>
            </a:r>
            <a:r>
              <a:rPr lang="it-IT" b="1" dirty="0" smtClean="0"/>
              <a:t> CONFLITTUALITA’</a:t>
            </a:r>
            <a:endParaRPr lang="it-IT" dirty="0"/>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 name="Shape 1116"/>
          <p:cNvSpPr/>
          <p:nvPr/>
        </p:nvSpPr>
        <p:spPr>
          <a:xfrm>
            <a:off x="423863" y="1104900"/>
            <a:ext cx="8320088" cy="3236784"/>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spAutoFit/>
          </a:bodyPr>
          <a:lstStyle/>
          <a:p>
            <a:pPr marL="381000" lvl="0" indent="-381000" algn="just">
              <a:lnSpc>
                <a:spcPct val="115000"/>
              </a:lnSpc>
              <a:spcBef>
                <a:spcPts val="1800"/>
              </a:spcBef>
            </a:pPr>
            <a:r>
              <a:rPr sz="2000" b="1" u="sng" dirty="0"/>
              <a:t>CONSENTE DI: </a:t>
            </a:r>
            <a:endParaRPr b="1" dirty="0"/>
          </a:p>
          <a:p>
            <a:pPr marL="381000" lvl="0" indent="-381000" algn="just">
              <a:lnSpc>
                <a:spcPct val="115000"/>
              </a:lnSpc>
              <a:spcBef>
                <a:spcPts val="1600"/>
              </a:spcBef>
              <a:buClr>
                <a:srgbClr val="CC3300"/>
              </a:buClr>
              <a:buSzPct val="100000"/>
              <a:buFont typeface="Helvetica"/>
              <a:buChar char=""/>
            </a:pPr>
            <a:r>
              <a:rPr dirty="0"/>
              <a:t>RIDURRE AL MINIMO LE REAZIONI AGGRESSIVE E DIFENSIVE CHE OSTACOLANO UN’EFFICACE COMUNICAZIONE</a:t>
            </a:r>
            <a:endParaRPr dirty="0">
              <a:latin typeface="Arial"/>
              <a:ea typeface="Arial"/>
              <a:cs typeface="Arial"/>
              <a:sym typeface="Arial"/>
            </a:endParaRPr>
          </a:p>
          <a:p>
            <a:pPr marL="381000" lvl="0" indent="-381000" algn="just">
              <a:lnSpc>
                <a:spcPct val="115000"/>
              </a:lnSpc>
              <a:spcBef>
                <a:spcPts val="1600"/>
              </a:spcBef>
              <a:buClr>
                <a:srgbClr val="CC3300"/>
              </a:buClr>
              <a:buSzPct val="100000"/>
              <a:buFont typeface="Helvetica"/>
              <a:buChar char=""/>
            </a:pPr>
            <a:r>
              <a:rPr dirty="0"/>
              <a:t>MIGLIORARE LA GESTIONE DEI RAPPORTI INTERPERSONALI </a:t>
            </a:r>
            <a:endParaRPr dirty="0">
              <a:latin typeface="Arial"/>
              <a:ea typeface="Arial"/>
              <a:cs typeface="Arial"/>
              <a:sym typeface="Arial"/>
            </a:endParaRPr>
          </a:p>
          <a:p>
            <a:pPr marL="381000" lvl="0" indent="-381000" algn="just">
              <a:lnSpc>
                <a:spcPct val="115000"/>
              </a:lnSpc>
              <a:spcBef>
                <a:spcPts val="1600"/>
              </a:spcBef>
              <a:buClr>
                <a:srgbClr val="CC3300"/>
              </a:buClr>
              <a:buSzPct val="100000"/>
              <a:buFont typeface="Helvetica"/>
              <a:buChar char=""/>
            </a:pPr>
            <a:r>
              <a:rPr dirty="0"/>
              <a:t>ESPRIMERE PIU’ CHIARAMENTE LE PROPRIE IDEE E SCELTE </a:t>
            </a:r>
            <a:endParaRPr dirty="0">
              <a:latin typeface="Arial"/>
              <a:ea typeface="Arial"/>
              <a:cs typeface="Arial"/>
              <a:sym typeface="Arial"/>
            </a:endParaRPr>
          </a:p>
          <a:p>
            <a:pPr marL="381000" lvl="0" indent="-381000" algn="just">
              <a:lnSpc>
                <a:spcPct val="115000"/>
              </a:lnSpc>
              <a:spcBef>
                <a:spcPts val="1800"/>
              </a:spcBef>
              <a:buClr>
                <a:srgbClr val="CC3300"/>
              </a:buClr>
              <a:buSzPct val="100000"/>
              <a:buFont typeface="Helvetica"/>
              <a:buChar char=""/>
            </a:pPr>
            <a:r>
              <a:rPr dirty="0"/>
              <a:t>AFFRONTARE CON MAGGIORE EFFICACIA I PROBLEMI LEGATI AL RAPPORTO TRA L’INDIVIDUO E IL LAVORO CHE SVOLGE</a:t>
            </a:r>
            <a:r>
              <a:rPr sz="2000" b="1" dirty="0"/>
              <a:t> </a:t>
            </a:r>
          </a:p>
        </p:txBody>
      </p:sp>
      <p:sp>
        <p:nvSpPr>
          <p:cNvPr id="1117" name="Shape 1117"/>
          <p:cNvSpPr/>
          <p:nvPr/>
        </p:nvSpPr>
        <p:spPr>
          <a:xfrm>
            <a:off x="441325" y="246994"/>
            <a:ext cx="6343650" cy="477567"/>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nchor="ctr">
            <a:spAutoFit/>
          </a:bodyPr>
          <a:lstStyle>
            <a:lvl1pPr>
              <a:lnSpc>
                <a:spcPct val="90000"/>
              </a:lnSpc>
              <a:defRPr sz="2000" b="1">
                <a:solidFill>
                  <a:srgbClr val="800000"/>
                </a:solidFill>
              </a:defRPr>
            </a:lvl1pPr>
          </a:lstStyle>
          <a:p>
            <a:pPr lvl="0">
              <a:defRPr sz="1800" b="0">
                <a:solidFill>
                  <a:srgbClr val="000000"/>
                </a:solidFill>
              </a:defRPr>
            </a:pPr>
            <a:r>
              <a:rPr sz="2800" b="1" dirty="0" smtClean="0">
                <a:solidFill>
                  <a:srgbClr val="FF0000"/>
                </a:solidFill>
              </a:rPr>
              <a:t>Lo </a:t>
            </a:r>
            <a:r>
              <a:rPr sz="2800" b="1" dirty="0">
                <a:solidFill>
                  <a:srgbClr val="FF0000"/>
                </a:solidFill>
              </a:rPr>
              <a:t>stile </a:t>
            </a:r>
            <a:r>
              <a:rPr sz="2800" b="1" dirty="0" err="1">
                <a:solidFill>
                  <a:srgbClr val="FF0000"/>
                </a:solidFill>
              </a:rPr>
              <a:t>assertivo</a:t>
            </a:r>
            <a:endParaRPr sz="2800" b="1" dirty="0">
              <a:solidFill>
                <a:srgbClr val="FF0000"/>
              </a:solidFill>
            </a:endParaRP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 name="Shape 1089"/>
          <p:cNvSpPr/>
          <p:nvPr/>
        </p:nvSpPr>
        <p:spPr>
          <a:xfrm>
            <a:off x="447676" y="828677"/>
            <a:ext cx="8264525" cy="1290097"/>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spAutoFit/>
          </a:bodyPr>
          <a:lstStyle>
            <a:lvl1pPr algn="just">
              <a:lnSpc>
                <a:spcPct val="130000"/>
              </a:lnSpc>
              <a:defRPr sz="2000">
                <a:solidFill>
                  <a:srgbClr val="000066"/>
                </a:solidFill>
              </a:defRPr>
            </a:lvl1pPr>
          </a:lstStyle>
          <a:p>
            <a:pPr lvl="0">
              <a:defRPr sz="1800">
                <a:solidFill>
                  <a:srgbClr val="000000"/>
                </a:solidFill>
              </a:defRPr>
            </a:pPr>
            <a:r>
              <a:rPr sz="2000" dirty="0">
                <a:solidFill>
                  <a:schemeClr val="tx1"/>
                </a:solidFill>
              </a:rPr>
              <a:t>SI BASA SULLA CONSAPEVOLEZZA DEL PROPRIO VALORE, SENZA PER QUESTO SVALUTARE GLI ALTRI, E SUL TENTATIVO DI AFFERMARE I PROPRI DIRITTI TENENDO CONTO DI QUELLI DEGLI ALTRI</a:t>
            </a:r>
          </a:p>
        </p:txBody>
      </p:sp>
      <p:sp>
        <p:nvSpPr>
          <p:cNvPr id="1090" name="Shape 1090"/>
          <p:cNvSpPr/>
          <p:nvPr/>
        </p:nvSpPr>
        <p:spPr>
          <a:xfrm>
            <a:off x="431800" y="2743202"/>
            <a:ext cx="8504238" cy="2500685"/>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spAutoFit/>
          </a:bodyPr>
          <a:lstStyle/>
          <a:p>
            <a:pPr marL="317500" lvl="0" indent="-317500" algn="just">
              <a:spcBef>
                <a:spcPts val="1900"/>
              </a:spcBef>
              <a:buClr>
                <a:srgbClr val="CC0000"/>
              </a:buClr>
              <a:buSzPct val="100000"/>
              <a:buFont typeface="Helvetica"/>
              <a:buChar char=""/>
            </a:pPr>
            <a:r>
              <a:rPr sz="2000" dirty="0" smtClean="0"/>
              <a:t>e</a:t>
            </a:r>
            <a:r>
              <a:rPr sz="2000" dirty="0"/>
              <a:t>' </a:t>
            </a:r>
            <a:r>
              <a:rPr sz="2000" dirty="0" err="1" smtClean="0"/>
              <a:t>apert</a:t>
            </a:r>
            <a:r>
              <a:rPr lang="it-IT" sz="2000" dirty="0" smtClean="0"/>
              <a:t>o</a:t>
            </a:r>
            <a:r>
              <a:rPr sz="2000" dirty="0" smtClean="0"/>
              <a:t> </a:t>
            </a:r>
            <a:r>
              <a:rPr sz="2000" dirty="0"/>
              <a:t>e cordiale </a:t>
            </a:r>
            <a:endParaRPr sz="2000" dirty="0">
              <a:latin typeface="Arial"/>
              <a:ea typeface="Arial"/>
              <a:cs typeface="Arial"/>
              <a:sym typeface="Arial"/>
            </a:endParaRPr>
          </a:p>
          <a:p>
            <a:pPr marL="317500" lvl="0" indent="-317500" algn="just">
              <a:spcBef>
                <a:spcPts val="1500"/>
              </a:spcBef>
              <a:buClr>
                <a:srgbClr val="CC0000"/>
              </a:buClr>
              <a:buSzPct val="100000"/>
              <a:buFont typeface="Helvetica"/>
              <a:buChar char=""/>
            </a:pPr>
            <a:r>
              <a:rPr sz="2000" dirty="0" err="1"/>
              <a:t>si</a:t>
            </a:r>
            <a:r>
              <a:rPr sz="2000" dirty="0"/>
              <a:t> </a:t>
            </a:r>
            <a:r>
              <a:rPr sz="2000" dirty="0" err="1"/>
              <a:t>esprime</a:t>
            </a:r>
            <a:r>
              <a:rPr sz="2000" dirty="0"/>
              <a:t> </a:t>
            </a:r>
            <a:r>
              <a:rPr sz="2000" dirty="0" err="1" smtClean="0"/>
              <a:t>pienamente</a:t>
            </a:r>
            <a:r>
              <a:rPr lang="it-IT" sz="2000" dirty="0" smtClean="0"/>
              <a:t>,</a:t>
            </a:r>
            <a:r>
              <a:rPr sz="2000" dirty="0" smtClean="0"/>
              <a:t> </a:t>
            </a:r>
            <a:r>
              <a:rPr sz="2000" dirty="0"/>
              <a:t>ma </a:t>
            </a:r>
            <a:r>
              <a:rPr sz="2000" dirty="0" err="1"/>
              <a:t>senza</a:t>
            </a:r>
            <a:r>
              <a:rPr sz="2000" dirty="0"/>
              <a:t> </a:t>
            </a:r>
            <a:r>
              <a:rPr sz="2000" dirty="0" err="1"/>
              <a:t>prepotenza</a:t>
            </a:r>
            <a:endParaRPr sz="2000" dirty="0">
              <a:latin typeface="Arial"/>
              <a:ea typeface="Arial"/>
              <a:cs typeface="Arial"/>
              <a:sym typeface="Arial"/>
            </a:endParaRPr>
          </a:p>
          <a:p>
            <a:pPr marL="317500" lvl="0" indent="-317500" algn="just">
              <a:spcBef>
                <a:spcPts val="1900"/>
              </a:spcBef>
              <a:buClr>
                <a:srgbClr val="CC0000"/>
              </a:buClr>
              <a:buSzPct val="100000"/>
              <a:buFont typeface="Helvetica"/>
              <a:buChar char=""/>
            </a:pPr>
            <a:r>
              <a:rPr sz="2000" dirty="0"/>
              <a:t>e' </a:t>
            </a:r>
            <a:r>
              <a:rPr sz="2000" dirty="0" err="1"/>
              <a:t>tenace</a:t>
            </a:r>
            <a:endParaRPr sz="2000" dirty="0">
              <a:latin typeface="Arial"/>
              <a:ea typeface="Arial"/>
              <a:cs typeface="Arial"/>
              <a:sym typeface="Arial"/>
            </a:endParaRPr>
          </a:p>
          <a:p>
            <a:pPr marL="317500" lvl="0" indent="-317500" algn="just">
              <a:spcBef>
                <a:spcPts val="1900"/>
              </a:spcBef>
              <a:buClr>
                <a:srgbClr val="CC0000"/>
              </a:buClr>
              <a:buSzPct val="100000"/>
              <a:buFont typeface="Helvetica"/>
              <a:buChar char=""/>
            </a:pPr>
            <a:r>
              <a:rPr sz="2000" dirty="0"/>
              <a:t>e' </a:t>
            </a:r>
            <a:r>
              <a:rPr sz="2000" dirty="0" err="1" smtClean="0"/>
              <a:t>propositiv</a:t>
            </a:r>
            <a:r>
              <a:rPr lang="it-IT" sz="2000" dirty="0" smtClean="0"/>
              <a:t>o</a:t>
            </a:r>
            <a:endParaRPr sz="2000" dirty="0">
              <a:latin typeface="Arial"/>
              <a:ea typeface="Arial"/>
              <a:cs typeface="Arial"/>
              <a:sym typeface="Arial"/>
            </a:endParaRPr>
          </a:p>
          <a:p>
            <a:pPr marL="317500" lvl="0" indent="-317500" algn="just">
              <a:spcBef>
                <a:spcPts val="1500"/>
              </a:spcBef>
              <a:buClr>
                <a:srgbClr val="CC0000"/>
              </a:buClr>
              <a:buSzPct val="100000"/>
              <a:buFont typeface="Helvetica"/>
              <a:buChar char=""/>
            </a:pPr>
            <a:r>
              <a:rPr sz="2000" dirty="0" err="1"/>
              <a:t>cerca</a:t>
            </a:r>
            <a:r>
              <a:rPr sz="2000" dirty="0"/>
              <a:t> </a:t>
            </a:r>
            <a:r>
              <a:rPr sz="2000" dirty="0" err="1"/>
              <a:t>di</a:t>
            </a:r>
            <a:r>
              <a:rPr sz="2000" dirty="0"/>
              <a:t> </a:t>
            </a:r>
            <a:r>
              <a:rPr sz="2000" dirty="0" err="1"/>
              <a:t>valutare</a:t>
            </a:r>
            <a:r>
              <a:rPr sz="2000" dirty="0"/>
              <a:t> </a:t>
            </a:r>
            <a:r>
              <a:rPr sz="2000" dirty="0" err="1"/>
              <a:t>razionalmente</a:t>
            </a:r>
            <a:r>
              <a:rPr sz="2000" dirty="0"/>
              <a:t> </a:t>
            </a:r>
            <a:r>
              <a:rPr sz="2000" dirty="0" err="1"/>
              <a:t>persone</a:t>
            </a:r>
            <a:r>
              <a:rPr sz="2000" dirty="0"/>
              <a:t> e </a:t>
            </a:r>
            <a:r>
              <a:rPr sz="2000" dirty="0" err="1"/>
              <a:t>situazioni</a:t>
            </a:r>
            <a:endParaRPr sz="2000" dirty="0"/>
          </a:p>
        </p:txBody>
      </p:sp>
      <p:sp>
        <p:nvSpPr>
          <p:cNvPr id="1091" name="Shape 1091"/>
          <p:cNvSpPr/>
          <p:nvPr/>
        </p:nvSpPr>
        <p:spPr>
          <a:xfrm>
            <a:off x="441325" y="246994"/>
            <a:ext cx="6343650" cy="477567"/>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nchor="ctr">
            <a:spAutoFit/>
          </a:bodyPr>
          <a:lstStyle>
            <a:lvl1pPr>
              <a:lnSpc>
                <a:spcPct val="90000"/>
              </a:lnSpc>
              <a:defRPr sz="2000" b="1">
                <a:solidFill>
                  <a:srgbClr val="800000"/>
                </a:solidFill>
              </a:defRPr>
            </a:lvl1pPr>
          </a:lstStyle>
          <a:p>
            <a:pPr lvl="0">
              <a:defRPr sz="1800" b="0">
                <a:solidFill>
                  <a:srgbClr val="000000"/>
                </a:solidFill>
              </a:defRPr>
            </a:pPr>
            <a:r>
              <a:rPr sz="2800" b="1" dirty="0">
                <a:solidFill>
                  <a:srgbClr val="FF0000"/>
                </a:solidFill>
              </a:rPr>
              <a:t>Lo stile </a:t>
            </a:r>
            <a:r>
              <a:rPr sz="2800" b="1" dirty="0" err="1">
                <a:solidFill>
                  <a:srgbClr val="FF0000"/>
                </a:solidFill>
              </a:rPr>
              <a:t>assertivo</a:t>
            </a:r>
            <a:endParaRPr sz="2800" b="1" dirty="0">
              <a:solidFill>
                <a:srgbClr val="FF0000"/>
              </a:solidFill>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Shape 1075"/>
          <p:cNvSpPr/>
          <p:nvPr/>
        </p:nvSpPr>
        <p:spPr>
          <a:xfrm>
            <a:off x="439737" y="985839"/>
            <a:ext cx="8704263" cy="4255011"/>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spAutoFit/>
          </a:bodyPr>
          <a:lstStyle/>
          <a:p>
            <a:pPr lvl="0">
              <a:lnSpc>
                <a:spcPct val="120000"/>
              </a:lnSpc>
              <a:spcBef>
                <a:spcPts val="700"/>
              </a:spcBef>
            </a:pPr>
            <a:r>
              <a:rPr sz="2000" dirty="0"/>
              <a:t>TENDE A:</a:t>
            </a:r>
            <a:endParaRPr sz="2000" dirty="0">
              <a:latin typeface="Arial"/>
              <a:ea typeface="Arial"/>
              <a:cs typeface="Arial"/>
              <a:sym typeface="Arial"/>
            </a:endParaRPr>
          </a:p>
          <a:p>
            <a:pPr lvl="0">
              <a:lnSpc>
                <a:spcPct val="120000"/>
              </a:lnSpc>
              <a:spcBef>
                <a:spcPts val="700"/>
              </a:spcBef>
              <a:buClr>
                <a:srgbClr val="CC0000"/>
              </a:buClr>
              <a:buSzPct val="100000"/>
              <a:buFont typeface="Helvetica"/>
              <a:buChar char=""/>
            </a:pPr>
            <a:r>
              <a:rPr sz="2000" dirty="0" err="1"/>
              <a:t>dominare</a:t>
            </a:r>
            <a:r>
              <a:rPr sz="2000" dirty="0"/>
              <a:t> e </a:t>
            </a:r>
            <a:r>
              <a:rPr sz="2000" dirty="0" err="1"/>
              <a:t>svalutare</a:t>
            </a:r>
            <a:r>
              <a:rPr sz="2000" dirty="0"/>
              <a:t> </a:t>
            </a:r>
            <a:r>
              <a:rPr sz="2000" dirty="0" err="1"/>
              <a:t>gli</a:t>
            </a:r>
            <a:r>
              <a:rPr sz="2000" dirty="0"/>
              <a:t> </a:t>
            </a:r>
            <a:r>
              <a:rPr sz="2000" dirty="0" err="1"/>
              <a:t>altri</a:t>
            </a:r>
            <a:endParaRPr sz="2000" dirty="0">
              <a:latin typeface="Arial"/>
              <a:ea typeface="Arial"/>
              <a:cs typeface="Arial"/>
              <a:sym typeface="Arial"/>
            </a:endParaRPr>
          </a:p>
          <a:p>
            <a:pPr lvl="0">
              <a:lnSpc>
                <a:spcPct val="120000"/>
              </a:lnSpc>
              <a:spcBef>
                <a:spcPts val="700"/>
              </a:spcBef>
              <a:buClr>
                <a:srgbClr val="CC0000"/>
              </a:buClr>
              <a:buSzPct val="100000"/>
              <a:buFont typeface="Helvetica"/>
              <a:buChar char=""/>
            </a:pPr>
            <a:r>
              <a:rPr sz="2000" dirty="0" err="1"/>
              <a:t>affermare</a:t>
            </a:r>
            <a:r>
              <a:rPr sz="2000" dirty="0"/>
              <a:t> </a:t>
            </a:r>
            <a:r>
              <a:rPr sz="2000" dirty="0" err="1"/>
              <a:t>i</a:t>
            </a:r>
            <a:r>
              <a:rPr sz="2000" dirty="0"/>
              <a:t> </a:t>
            </a:r>
            <a:r>
              <a:rPr sz="2000" dirty="0" err="1"/>
              <a:t>propri</a:t>
            </a:r>
            <a:r>
              <a:rPr sz="2000" dirty="0"/>
              <a:t> </a:t>
            </a:r>
            <a:r>
              <a:rPr sz="2000" dirty="0" err="1"/>
              <a:t>diritti</a:t>
            </a:r>
            <a:r>
              <a:rPr sz="2000" dirty="0"/>
              <a:t> a </a:t>
            </a:r>
            <a:r>
              <a:rPr sz="2000" dirty="0" err="1"/>
              <a:t>scapito</a:t>
            </a:r>
            <a:r>
              <a:rPr sz="2000" dirty="0"/>
              <a:t> </a:t>
            </a:r>
            <a:r>
              <a:rPr sz="2000" dirty="0" err="1"/>
              <a:t>di</a:t>
            </a:r>
            <a:r>
              <a:rPr sz="2000" dirty="0"/>
              <a:t> </a:t>
            </a:r>
            <a:r>
              <a:rPr sz="2000" dirty="0" err="1"/>
              <a:t>quelli</a:t>
            </a:r>
            <a:r>
              <a:rPr sz="2000" dirty="0"/>
              <a:t> </a:t>
            </a:r>
            <a:r>
              <a:rPr sz="2000" dirty="0" err="1"/>
              <a:t>degli</a:t>
            </a:r>
            <a:r>
              <a:rPr sz="2000" dirty="0"/>
              <a:t> </a:t>
            </a:r>
            <a:r>
              <a:rPr sz="2000" dirty="0" err="1" smtClean="0"/>
              <a:t>altri</a:t>
            </a:r>
            <a:endParaRPr lang="it-IT" sz="2000" dirty="0" smtClean="0">
              <a:latin typeface="Arial"/>
              <a:cs typeface="Arial"/>
              <a:sym typeface="Arial"/>
            </a:endParaRPr>
          </a:p>
          <a:p>
            <a:pPr lvl="0">
              <a:lnSpc>
                <a:spcPct val="120000"/>
              </a:lnSpc>
              <a:spcBef>
                <a:spcPts val="700"/>
              </a:spcBef>
              <a:buClr>
                <a:srgbClr val="CC0000"/>
              </a:buClr>
              <a:buSzPct val="100000"/>
              <a:buFont typeface="Helvetica"/>
              <a:buChar char=""/>
            </a:pPr>
            <a:r>
              <a:rPr lang="it-IT" sz="2000" dirty="0" smtClean="0"/>
              <a:t>è</a:t>
            </a:r>
            <a:r>
              <a:rPr sz="1600" dirty="0" smtClean="0"/>
              <a:t> </a:t>
            </a:r>
            <a:r>
              <a:rPr sz="2000" dirty="0" err="1" smtClean="0"/>
              <a:t>competitiv</a:t>
            </a:r>
            <a:r>
              <a:rPr lang="it-IT" sz="2000" dirty="0" smtClean="0"/>
              <a:t>o</a:t>
            </a:r>
          </a:p>
          <a:p>
            <a:pPr lvl="0">
              <a:lnSpc>
                <a:spcPct val="120000"/>
              </a:lnSpc>
              <a:spcBef>
                <a:spcPts val="700"/>
              </a:spcBef>
              <a:buClr>
                <a:srgbClr val="CC0000"/>
              </a:buClr>
              <a:buSzPct val="100000"/>
              <a:buFont typeface="Helvetica"/>
              <a:buChar char=""/>
            </a:pPr>
            <a:r>
              <a:rPr lang="it-IT" sz="2000" dirty="0" smtClean="0"/>
              <a:t>è</a:t>
            </a:r>
            <a:r>
              <a:rPr sz="1600" dirty="0" smtClean="0"/>
              <a:t> </a:t>
            </a:r>
            <a:r>
              <a:rPr sz="2000" dirty="0" err="1"/>
              <a:t>arrogante</a:t>
            </a:r>
            <a:endParaRPr sz="2000" dirty="0">
              <a:latin typeface="Arial"/>
              <a:ea typeface="Arial"/>
              <a:cs typeface="Arial"/>
              <a:sym typeface="Arial"/>
            </a:endParaRPr>
          </a:p>
          <a:p>
            <a:pPr lvl="0">
              <a:lnSpc>
                <a:spcPct val="130000"/>
              </a:lnSpc>
              <a:spcBef>
                <a:spcPts val="700"/>
              </a:spcBef>
              <a:buClr>
                <a:srgbClr val="CC0000"/>
              </a:buClr>
              <a:buSzPct val="100000"/>
              <a:buFont typeface="Helvetica"/>
              <a:buChar char=""/>
            </a:pPr>
            <a:r>
              <a:rPr lang="it-IT" sz="2000" dirty="0" smtClean="0"/>
              <a:t>è</a:t>
            </a:r>
            <a:r>
              <a:rPr sz="1600" dirty="0" smtClean="0"/>
              <a:t> </a:t>
            </a:r>
            <a:r>
              <a:rPr sz="2000" dirty="0" err="1"/>
              <a:t>invadente</a:t>
            </a:r>
            <a:endParaRPr sz="2000" dirty="0">
              <a:latin typeface="Arial"/>
              <a:ea typeface="Arial"/>
              <a:cs typeface="Arial"/>
              <a:sym typeface="Arial"/>
            </a:endParaRPr>
          </a:p>
          <a:p>
            <a:pPr lvl="0">
              <a:lnSpc>
                <a:spcPct val="130000"/>
              </a:lnSpc>
              <a:spcBef>
                <a:spcPts val="700"/>
              </a:spcBef>
              <a:buClr>
                <a:srgbClr val="CC0000"/>
              </a:buClr>
              <a:buSzPct val="100000"/>
              <a:buFont typeface="Helvetica"/>
              <a:buChar char=""/>
            </a:pPr>
            <a:r>
              <a:rPr lang="it-IT" sz="2000" dirty="0" smtClean="0"/>
              <a:t>è</a:t>
            </a:r>
            <a:r>
              <a:rPr sz="1600" dirty="0" smtClean="0"/>
              <a:t> </a:t>
            </a:r>
            <a:r>
              <a:rPr sz="2000" dirty="0" err="1" smtClean="0"/>
              <a:t>accentrat</a:t>
            </a:r>
            <a:r>
              <a:rPr lang="it-IT" sz="2000" dirty="0" smtClean="0"/>
              <a:t>ore</a:t>
            </a:r>
            <a:endParaRPr sz="2000" dirty="0">
              <a:latin typeface="Arial"/>
              <a:ea typeface="Arial"/>
              <a:cs typeface="Arial"/>
              <a:sym typeface="Arial"/>
            </a:endParaRPr>
          </a:p>
          <a:p>
            <a:pPr lvl="0">
              <a:lnSpc>
                <a:spcPct val="130000"/>
              </a:lnSpc>
              <a:spcBef>
                <a:spcPts val="700"/>
              </a:spcBef>
              <a:buClr>
                <a:srgbClr val="CC0000"/>
              </a:buClr>
              <a:buSzPct val="100000"/>
              <a:buFont typeface="Helvetica"/>
              <a:buChar char=""/>
            </a:pPr>
            <a:r>
              <a:rPr lang="it-IT" sz="2000" dirty="0" smtClean="0"/>
              <a:t>è</a:t>
            </a:r>
            <a:r>
              <a:rPr sz="2000" dirty="0" smtClean="0"/>
              <a:t> </a:t>
            </a:r>
            <a:r>
              <a:rPr sz="2000" dirty="0" err="1" smtClean="0"/>
              <a:t>manipolato</a:t>
            </a:r>
            <a:r>
              <a:rPr lang="it-IT" sz="2000" dirty="0" smtClean="0"/>
              <a:t>re</a:t>
            </a:r>
            <a:endParaRPr sz="2000" dirty="0">
              <a:latin typeface="Arial"/>
              <a:ea typeface="Arial"/>
              <a:cs typeface="Arial"/>
              <a:sym typeface="Arial"/>
            </a:endParaRPr>
          </a:p>
          <a:p>
            <a:pPr lvl="0">
              <a:lnSpc>
                <a:spcPct val="130000"/>
              </a:lnSpc>
              <a:spcBef>
                <a:spcPts val="700"/>
              </a:spcBef>
              <a:buClr>
                <a:srgbClr val="CC0000"/>
              </a:buClr>
              <a:buSzPct val="100000"/>
            </a:pPr>
            <a:endParaRPr sz="2000" dirty="0"/>
          </a:p>
        </p:txBody>
      </p:sp>
      <p:sp>
        <p:nvSpPr>
          <p:cNvPr id="1077" name="Shape 1077"/>
          <p:cNvSpPr/>
          <p:nvPr/>
        </p:nvSpPr>
        <p:spPr>
          <a:xfrm>
            <a:off x="441325" y="246994"/>
            <a:ext cx="6343650" cy="477567"/>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nchor="ctr">
            <a:spAutoFit/>
          </a:bodyPr>
          <a:lstStyle>
            <a:lvl1pPr>
              <a:lnSpc>
                <a:spcPct val="90000"/>
              </a:lnSpc>
              <a:defRPr sz="2000" b="1">
                <a:solidFill>
                  <a:srgbClr val="800000"/>
                </a:solidFill>
              </a:defRPr>
            </a:lvl1pPr>
          </a:lstStyle>
          <a:p>
            <a:pPr lvl="0">
              <a:defRPr sz="1800" b="0">
                <a:solidFill>
                  <a:srgbClr val="000000"/>
                </a:solidFill>
              </a:defRPr>
            </a:pPr>
            <a:r>
              <a:rPr sz="2800" b="1" dirty="0">
                <a:solidFill>
                  <a:srgbClr val="FF0000"/>
                </a:solidFill>
              </a:rPr>
              <a:t>Lo stile </a:t>
            </a:r>
            <a:r>
              <a:rPr sz="2800" b="1" dirty="0" err="1">
                <a:solidFill>
                  <a:srgbClr val="FF0000"/>
                </a:solidFill>
              </a:rPr>
              <a:t>aggressivo</a:t>
            </a:r>
            <a:endParaRPr sz="2800" b="1" dirty="0">
              <a:solidFill>
                <a:srgbClr val="FF0000"/>
              </a:solidFill>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0" name="Shape 1080"/>
          <p:cNvSpPr/>
          <p:nvPr/>
        </p:nvSpPr>
        <p:spPr>
          <a:xfrm>
            <a:off x="433387" y="1030287"/>
            <a:ext cx="8372476" cy="4367286"/>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spAutoFit/>
          </a:bodyPr>
          <a:lstStyle/>
          <a:p>
            <a:pPr marL="317500" lvl="0" indent="-317500">
              <a:lnSpc>
                <a:spcPct val="130000"/>
              </a:lnSpc>
              <a:spcBef>
                <a:spcPts val="700"/>
              </a:spcBef>
              <a:buClr>
                <a:srgbClr val="CC0000"/>
              </a:buClr>
              <a:buSzPct val="100000"/>
              <a:buFont typeface="Helvetica"/>
              <a:buChar char=""/>
            </a:pPr>
            <a:r>
              <a:rPr sz="2000" dirty="0" err="1"/>
              <a:t>Ordina</a:t>
            </a:r>
            <a:r>
              <a:rPr sz="2000" dirty="0"/>
              <a:t> </a:t>
            </a:r>
            <a:r>
              <a:rPr sz="2000" dirty="0" err="1"/>
              <a:t>invece</a:t>
            </a:r>
            <a:r>
              <a:rPr sz="2000" dirty="0"/>
              <a:t> </a:t>
            </a:r>
            <a:r>
              <a:rPr sz="2000" dirty="0" err="1"/>
              <a:t>di</a:t>
            </a:r>
            <a:r>
              <a:rPr sz="2000" dirty="0"/>
              <a:t> </a:t>
            </a:r>
            <a:r>
              <a:rPr sz="2000" dirty="0" err="1"/>
              <a:t>concordare</a:t>
            </a:r>
            <a:endParaRPr sz="2000" dirty="0">
              <a:latin typeface="Arial"/>
              <a:ea typeface="Arial"/>
              <a:cs typeface="Arial"/>
              <a:sym typeface="Arial"/>
            </a:endParaRPr>
          </a:p>
          <a:p>
            <a:pPr marL="317500" lvl="0" indent="-317500">
              <a:lnSpc>
                <a:spcPct val="130000"/>
              </a:lnSpc>
              <a:spcBef>
                <a:spcPts val="700"/>
              </a:spcBef>
              <a:buClr>
                <a:srgbClr val="CC0000"/>
              </a:buClr>
              <a:buSzPct val="100000"/>
              <a:buFont typeface="Helvetica"/>
              <a:buChar char=""/>
            </a:pPr>
            <a:r>
              <a:rPr sz="2000" dirty="0"/>
              <a:t>Si </a:t>
            </a:r>
            <a:r>
              <a:rPr sz="2000" dirty="0" err="1"/>
              <a:t>esprime</a:t>
            </a:r>
            <a:r>
              <a:rPr sz="2000" dirty="0"/>
              <a:t> </a:t>
            </a:r>
            <a:r>
              <a:rPr sz="2000" dirty="0" err="1"/>
              <a:t>spesso</a:t>
            </a:r>
            <a:r>
              <a:rPr sz="2000" dirty="0"/>
              <a:t> in </a:t>
            </a:r>
            <a:r>
              <a:rPr sz="2000" dirty="0" err="1"/>
              <a:t>modo</a:t>
            </a:r>
            <a:r>
              <a:rPr sz="2000" dirty="0"/>
              <a:t> </a:t>
            </a:r>
            <a:r>
              <a:rPr sz="2000" dirty="0" err="1"/>
              <a:t>violento</a:t>
            </a:r>
            <a:endParaRPr sz="2000" dirty="0">
              <a:latin typeface="Arial"/>
              <a:ea typeface="Arial"/>
              <a:cs typeface="Arial"/>
              <a:sym typeface="Arial"/>
            </a:endParaRPr>
          </a:p>
          <a:p>
            <a:pPr marL="317500" lvl="0" indent="-317500">
              <a:lnSpc>
                <a:spcPct val="130000"/>
              </a:lnSpc>
              <a:spcBef>
                <a:spcPts val="700"/>
              </a:spcBef>
              <a:buClr>
                <a:srgbClr val="CC0000"/>
              </a:buClr>
              <a:buSzPct val="100000"/>
              <a:buFont typeface="Helvetica"/>
              <a:buChar char=""/>
            </a:pPr>
            <a:r>
              <a:rPr sz="2000" dirty="0"/>
              <a:t>É </a:t>
            </a:r>
            <a:r>
              <a:rPr sz="2000" dirty="0" err="1"/>
              <a:t>intransigente</a:t>
            </a:r>
            <a:endParaRPr sz="2000" dirty="0">
              <a:latin typeface="Arial"/>
              <a:ea typeface="Arial"/>
              <a:cs typeface="Arial"/>
              <a:sym typeface="Arial"/>
            </a:endParaRPr>
          </a:p>
          <a:p>
            <a:pPr marL="317500" lvl="0" indent="-317500">
              <a:lnSpc>
                <a:spcPct val="130000"/>
              </a:lnSpc>
              <a:spcBef>
                <a:spcPts val="700"/>
              </a:spcBef>
              <a:buClr>
                <a:srgbClr val="CC0000"/>
              </a:buClr>
              <a:buSzPct val="100000"/>
              <a:buFont typeface="Helvetica"/>
              <a:buChar char=""/>
            </a:pPr>
            <a:r>
              <a:rPr sz="2000"/>
              <a:t>É</a:t>
            </a:r>
            <a:r>
              <a:rPr sz="1600"/>
              <a:t> </a:t>
            </a:r>
            <a:r>
              <a:rPr sz="2000" smtClean="0"/>
              <a:t>ipercritic</a:t>
            </a:r>
            <a:r>
              <a:rPr lang="it-IT" sz="2000" dirty="0" smtClean="0"/>
              <a:t>o</a:t>
            </a:r>
            <a:r>
              <a:rPr sz="2000" smtClean="0"/>
              <a:t> </a:t>
            </a:r>
            <a:endParaRPr sz="2000" dirty="0">
              <a:latin typeface="Arial"/>
              <a:ea typeface="Arial"/>
              <a:cs typeface="Arial"/>
              <a:sym typeface="Arial"/>
            </a:endParaRPr>
          </a:p>
          <a:p>
            <a:pPr marL="317500" lvl="0" indent="-317500">
              <a:lnSpc>
                <a:spcPct val="130000"/>
              </a:lnSpc>
              <a:spcBef>
                <a:spcPts val="700"/>
              </a:spcBef>
              <a:buClr>
                <a:srgbClr val="CC0000"/>
              </a:buClr>
              <a:buSzPct val="100000"/>
              <a:buFont typeface="Helvetica"/>
              <a:buChar char=""/>
            </a:pPr>
            <a:r>
              <a:rPr sz="2000" dirty="0" err="1"/>
              <a:t>Agisce</a:t>
            </a:r>
            <a:r>
              <a:rPr sz="2000" dirty="0"/>
              <a:t> </a:t>
            </a:r>
            <a:r>
              <a:rPr sz="2000" dirty="0" err="1"/>
              <a:t>d'impulso</a:t>
            </a:r>
            <a:endParaRPr sz="2000" dirty="0">
              <a:latin typeface="Arial"/>
              <a:ea typeface="Arial"/>
              <a:cs typeface="Arial"/>
              <a:sym typeface="Arial"/>
            </a:endParaRPr>
          </a:p>
          <a:p>
            <a:pPr marL="317500" lvl="0" indent="-317500">
              <a:lnSpc>
                <a:spcPct val="130000"/>
              </a:lnSpc>
              <a:spcBef>
                <a:spcPts val="700"/>
              </a:spcBef>
              <a:buClr>
                <a:srgbClr val="CC0000"/>
              </a:buClr>
              <a:buSzPct val="100000"/>
              <a:buFont typeface="Helvetica"/>
              <a:buChar char=""/>
            </a:pPr>
            <a:r>
              <a:rPr sz="2000" dirty="0" err="1"/>
              <a:t>Provoca</a:t>
            </a:r>
            <a:r>
              <a:rPr sz="2000" dirty="0"/>
              <a:t> </a:t>
            </a:r>
            <a:r>
              <a:rPr sz="2000" dirty="0" err="1"/>
              <a:t>conflitti</a:t>
            </a:r>
            <a:endParaRPr sz="2000" dirty="0">
              <a:latin typeface="Arial"/>
              <a:ea typeface="Arial"/>
              <a:cs typeface="Arial"/>
              <a:sym typeface="Arial"/>
            </a:endParaRPr>
          </a:p>
          <a:p>
            <a:pPr marL="317500" lvl="0" indent="-317500">
              <a:lnSpc>
                <a:spcPct val="130000"/>
              </a:lnSpc>
              <a:spcBef>
                <a:spcPts val="700"/>
              </a:spcBef>
              <a:buClr>
                <a:srgbClr val="CC0000"/>
              </a:buClr>
              <a:buSzPct val="100000"/>
              <a:buFont typeface="Helvetica"/>
              <a:buChar char=""/>
            </a:pPr>
            <a:r>
              <a:rPr sz="2000" dirty="0"/>
              <a:t>Non </a:t>
            </a:r>
            <a:r>
              <a:rPr sz="2000" dirty="0" err="1"/>
              <a:t>ascolta</a:t>
            </a:r>
            <a:endParaRPr sz="2000" dirty="0">
              <a:latin typeface="Arial"/>
              <a:ea typeface="Arial"/>
              <a:cs typeface="Arial"/>
              <a:sym typeface="Arial"/>
            </a:endParaRPr>
          </a:p>
          <a:p>
            <a:pPr marL="317500" lvl="0" indent="-317500">
              <a:lnSpc>
                <a:spcPct val="130000"/>
              </a:lnSpc>
              <a:spcBef>
                <a:spcPts val="700"/>
              </a:spcBef>
              <a:buClr>
                <a:srgbClr val="CC0000"/>
              </a:buClr>
              <a:buSzPct val="100000"/>
              <a:buFont typeface="Helvetica"/>
              <a:buChar char=""/>
            </a:pPr>
            <a:r>
              <a:rPr sz="2000" dirty="0" err="1"/>
              <a:t>Viene</a:t>
            </a:r>
            <a:r>
              <a:rPr sz="2000" dirty="0"/>
              <a:t> </a:t>
            </a:r>
            <a:r>
              <a:rPr sz="2000" dirty="0" err="1"/>
              <a:t>isolato</a:t>
            </a:r>
            <a:r>
              <a:rPr sz="2000" dirty="0"/>
              <a:t> </a:t>
            </a:r>
            <a:r>
              <a:rPr sz="2000" dirty="0" err="1"/>
              <a:t>dai</a:t>
            </a:r>
            <a:r>
              <a:rPr sz="2000" dirty="0"/>
              <a:t> </a:t>
            </a:r>
            <a:r>
              <a:rPr sz="2000" dirty="0" err="1"/>
              <a:t>colleghi</a:t>
            </a:r>
            <a:endParaRPr sz="2000" dirty="0">
              <a:latin typeface="Arial"/>
              <a:ea typeface="Arial"/>
              <a:cs typeface="Arial"/>
              <a:sym typeface="Arial"/>
            </a:endParaRPr>
          </a:p>
          <a:p>
            <a:pPr marL="317500" lvl="0" indent="-317500">
              <a:lnSpc>
                <a:spcPct val="130000"/>
              </a:lnSpc>
              <a:spcBef>
                <a:spcPts val="700"/>
              </a:spcBef>
              <a:buClr>
                <a:srgbClr val="CC0000"/>
              </a:buClr>
              <a:buSzPct val="100000"/>
              <a:buFont typeface="Helvetica"/>
              <a:buChar char=""/>
            </a:pPr>
            <a:r>
              <a:rPr sz="2000" dirty="0"/>
              <a:t>Si </a:t>
            </a:r>
            <a:r>
              <a:rPr sz="2000" dirty="0" err="1"/>
              <a:t>concentra</a:t>
            </a:r>
            <a:r>
              <a:rPr sz="2000" dirty="0"/>
              <a:t> sui </a:t>
            </a:r>
            <a:r>
              <a:rPr sz="2000" dirty="0" err="1"/>
              <a:t>lati</a:t>
            </a:r>
            <a:r>
              <a:rPr sz="2000" dirty="0"/>
              <a:t> </a:t>
            </a:r>
            <a:r>
              <a:rPr sz="2000" dirty="0" err="1"/>
              <a:t>negativi</a:t>
            </a:r>
            <a:r>
              <a:rPr sz="2000" dirty="0"/>
              <a:t> </a:t>
            </a:r>
            <a:r>
              <a:rPr sz="2000" dirty="0" err="1"/>
              <a:t>degli</a:t>
            </a:r>
            <a:r>
              <a:rPr sz="2000" dirty="0"/>
              <a:t> </a:t>
            </a:r>
            <a:r>
              <a:rPr sz="2000" dirty="0" err="1"/>
              <a:t>altri</a:t>
            </a:r>
            <a:endParaRPr sz="2000" dirty="0"/>
          </a:p>
        </p:txBody>
      </p:sp>
      <p:sp>
        <p:nvSpPr>
          <p:cNvPr id="1081" name="Shape 1081"/>
          <p:cNvSpPr/>
          <p:nvPr/>
        </p:nvSpPr>
        <p:spPr>
          <a:xfrm>
            <a:off x="441325" y="246994"/>
            <a:ext cx="6343650" cy="477567"/>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nchor="ctr">
            <a:spAutoFit/>
          </a:bodyPr>
          <a:lstStyle/>
          <a:p>
            <a:pPr lvl="0">
              <a:lnSpc>
                <a:spcPct val="90000"/>
              </a:lnSpc>
            </a:pPr>
            <a:r>
              <a:rPr sz="2800" b="1" dirty="0">
                <a:solidFill>
                  <a:srgbClr val="FF0000"/>
                </a:solidFill>
              </a:rPr>
              <a:t>Lo stile </a:t>
            </a:r>
            <a:r>
              <a:rPr sz="2800" b="1" dirty="0" err="1">
                <a:solidFill>
                  <a:srgbClr val="FF0000"/>
                </a:solidFill>
              </a:rPr>
              <a:t>aggressivo</a:t>
            </a:r>
            <a:r>
              <a:rPr sz="2800" b="1" dirty="0">
                <a:solidFill>
                  <a:srgbClr val="FF0000"/>
                </a:solidFill>
              </a:rPr>
              <a:t> </a:t>
            </a:r>
            <a:endParaRPr sz="2800" i="1" dirty="0">
              <a:solidFill>
                <a:srgbClr val="FF0000"/>
              </a:solidFill>
            </a:endParaRP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 name="Shape 1084"/>
          <p:cNvSpPr/>
          <p:nvPr/>
        </p:nvSpPr>
        <p:spPr>
          <a:xfrm>
            <a:off x="458788" y="904877"/>
            <a:ext cx="8445501" cy="889987"/>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spAutoFit/>
          </a:bodyPr>
          <a:lstStyle>
            <a:lvl1pPr algn="just">
              <a:lnSpc>
                <a:spcPct val="130000"/>
              </a:lnSpc>
              <a:defRPr sz="2000">
                <a:solidFill>
                  <a:srgbClr val="000066"/>
                </a:solidFill>
              </a:defRPr>
            </a:lvl1pPr>
          </a:lstStyle>
          <a:p>
            <a:pPr lvl="0">
              <a:defRPr sz="1800">
                <a:solidFill>
                  <a:srgbClr val="000000"/>
                </a:solidFill>
              </a:defRPr>
            </a:pPr>
            <a:r>
              <a:rPr sz="2000" dirty="0">
                <a:solidFill>
                  <a:schemeClr val="tx1"/>
                </a:solidFill>
              </a:rPr>
              <a:t>SI BASA SU </a:t>
            </a:r>
            <a:r>
              <a:rPr sz="2000" dirty="0" smtClean="0">
                <a:solidFill>
                  <a:schemeClr val="tx1"/>
                </a:solidFill>
              </a:rPr>
              <a:t> </a:t>
            </a:r>
            <a:r>
              <a:rPr sz="2000" dirty="0">
                <a:solidFill>
                  <a:schemeClr val="tx1"/>
                </a:solidFill>
              </a:rPr>
              <a:t>UNA SCARSA VALUTAZIONE DI SE’ E SULL’INCAPACITA’ DI AFFERMARE I PROPRI DIRITTI</a:t>
            </a:r>
            <a:endParaRPr sz="2000" dirty="0">
              <a:solidFill>
                <a:schemeClr val="tx1"/>
              </a:solidFill>
              <a:latin typeface="Arial"/>
              <a:ea typeface="Arial"/>
              <a:cs typeface="Arial"/>
              <a:sym typeface="Arial"/>
            </a:endParaRPr>
          </a:p>
        </p:txBody>
      </p:sp>
      <p:sp>
        <p:nvSpPr>
          <p:cNvPr id="1085" name="Shape 1085"/>
          <p:cNvSpPr/>
          <p:nvPr/>
        </p:nvSpPr>
        <p:spPr>
          <a:xfrm>
            <a:off x="434976" y="2063752"/>
            <a:ext cx="8412163" cy="2500685"/>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spAutoFit/>
          </a:bodyPr>
          <a:lstStyle/>
          <a:p>
            <a:pPr marL="317500" lvl="0" indent="-317500" algn="just">
              <a:spcBef>
                <a:spcPts val="1900"/>
              </a:spcBef>
              <a:buClr>
                <a:srgbClr val="CC0000"/>
              </a:buClr>
              <a:buSzPct val="100000"/>
              <a:buFont typeface="Helvetica"/>
              <a:buChar char=""/>
            </a:pPr>
            <a:r>
              <a:rPr sz="2000" dirty="0" err="1" smtClean="0"/>
              <a:t>ricerca</a:t>
            </a:r>
            <a:r>
              <a:rPr sz="2000" dirty="0" smtClean="0"/>
              <a:t> </a:t>
            </a:r>
            <a:r>
              <a:rPr sz="2000" dirty="0" err="1"/>
              <a:t>approvazione</a:t>
            </a:r>
            <a:r>
              <a:rPr sz="2000" dirty="0"/>
              <a:t> </a:t>
            </a:r>
            <a:endParaRPr sz="2000" dirty="0">
              <a:latin typeface="Arial"/>
              <a:ea typeface="Arial"/>
              <a:cs typeface="Arial"/>
              <a:sym typeface="Arial"/>
            </a:endParaRPr>
          </a:p>
          <a:p>
            <a:pPr marL="317500" lvl="0" indent="-317500" algn="just">
              <a:spcBef>
                <a:spcPts val="1500"/>
              </a:spcBef>
              <a:buClr>
                <a:srgbClr val="CC0000"/>
              </a:buClr>
              <a:buSzPct val="100000"/>
              <a:buFont typeface="Helvetica"/>
              <a:buChar char=""/>
            </a:pPr>
            <a:r>
              <a:rPr sz="2000" dirty="0" err="1"/>
              <a:t>evita</a:t>
            </a:r>
            <a:r>
              <a:rPr sz="2000" dirty="0"/>
              <a:t> le </a:t>
            </a:r>
            <a:r>
              <a:rPr sz="2000" dirty="0" err="1"/>
              <a:t>responsabilita</a:t>
            </a:r>
            <a:r>
              <a:rPr sz="2000" dirty="0"/>
              <a:t>’</a:t>
            </a:r>
            <a:endParaRPr sz="2000" dirty="0">
              <a:latin typeface="Arial"/>
              <a:ea typeface="Arial"/>
              <a:cs typeface="Arial"/>
              <a:sym typeface="Arial"/>
            </a:endParaRPr>
          </a:p>
          <a:p>
            <a:pPr marL="317500" lvl="0" indent="-317500" algn="just">
              <a:spcBef>
                <a:spcPts val="1900"/>
              </a:spcBef>
              <a:buClr>
                <a:srgbClr val="CC0000"/>
              </a:buClr>
              <a:buSzPct val="100000"/>
              <a:buFont typeface="Helvetica"/>
              <a:buChar char=""/>
            </a:pPr>
            <a:r>
              <a:rPr sz="2000" dirty="0" err="1"/>
              <a:t>tende</a:t>
            </a:r>
            <a:r>
              <a:rPr sz="2000" dirty="0"/>
              <a:t> a non </a:t>
            </a:r>
            <a:r>
              <a:rPr sz="2000" dirty="0" err="1"/>
              <a:t>prendere</a:t>
            </a:r>
            <a:r>
              <a:rPr sz="2000" dirty="0"/>
              <a:t> </a:t>
            </a:r>
            <a:r>
              <a:rPr sz="2000" dirty="0" err="1"/>
              <a:t>posizione</a:t>
            </a:r>
            <a:endParaRPr sz="2000" dirty="0">
              <a:latin typeface="Arial"/>
              <a:ea typeface="Arial"/>
              <a:cs typeface="Arial"/>
              <a:sym typeface="Arial"/>
            </a:endParaRPr>
          </a:p>
          <a:p>
            <a:pPr marL="317500" lvl="0" indent="-317500" algn="just">
              <a:spcBef>
                <a:spcPts val="1900"/>
              </a:spcBef>
              <a:buClr>
                <a:srgbClr val="CC0000"/>
              </a:buClr>
              <a:buSzPct val="100000"/>
              <a:buFont typeface="Helvetica"/>
              <a:buChar char=""/>
            </a:pPr>
            <a:r>
              <a:rPr sz="2000" dirty="0" err="1"/>
              <a:t>cerca</a:t>
            </a:r>
            <a:r>
              <a:rPr sz="2000" dirty="0"/>
              <a:t> </a:t>
            </a:r>
            <a:r>
              <a:rPr sz="2000" dirty="0" err="1"/>
              <a:t>di</a:t>
            </a:r>
            <a:r>
              <a:rPr sz="2000" dirty="0"/>
              <a:t> </a:t>
            </a:r>
            <a:r>
              <a:rPr sz="2000" dirty="0" err="1"/>
              <a:t>evitare</a:t>
            </a:r>
            <a:r>
              <a:rPr sz="2000" dirty="0"/>
              <a:t> </a:t>
            </a:r>
            <a:r>
              <a:rPr sz="2000" dirty="0" err="1"/>
              <a:t>ogni</a:t>
            </a:r>
            <a:r>
              <a:rPr sz="2000" dirty="0"/>
              <a:t> </a:t>
            </a:r>
            <a:r>
              <a:rPr sz="2000" dirty="0" err="1"/>
              <a:t>contrasto</a:t>
            </a:r>
            <a:endParaRPr sz="2000" dirty="0">
              <a:latin typeface="Arial"/>
              <a:ea typeface="Arial"/>
              <a:cs typeface="Arial"/>
              <a:sym typeface="Arial"/>
            </a:endParaRPr>
          </a:p>
          <a:p>
            <a:pPr marL="317500" lvl="0" indent="-317500" algn="just">
              <a:spcBef>
                <a:spcPts val="1500"/>
              </a:spcBef>
              <a:buClr>
                <a:srgbClr val="CC0000"/>
              </a:buClr>
              <a:buSzPct val="100000"/>
              <a:buFont typeface="Helvetica"/>
              <a:buChar char=""/>
            </a:pPr>
            <a:r>
              <a:rPr sz="2000" dirty="0" err="1"/>
              <a:t>attribuisce</a:t>
            </a:r>
            <a:r>
              <a:rPr sz="2000" dirty="0"/>
              <a:t> </a:t>
            </a:r>
            <a:r>
              <a:rPr sz="2000" dirty="0" err="1"/>
              <a:t>erroneamente</a:t>
            </a:r>
            <a:r>
              <a:rPr sz="2000" dirty="0"/>
              <a:t> le cause </a:t>
            </a:r>
            <a:r>
              <a:rPr sz="2000" dirty="0" err="1"/>
              <a:t>dei</a:t>
            </a:r>
            <a:r>
              <a:rPr sz="2000" dirty="0"/>
              <a:t> </a:t>
            </a:r>
            <a:r>
              <a:rPr sz="2000" dirty="0" err="1"/>
              <a:t>propri</a:t>
            </a:r>
            <a:r>
              <a:rPr sz="2000" dirty="0"/>
              <a:t> </a:t>
            </a:r>
            <a:r>
              <a:rPr sz="2000" dirty="0" err="1"/>
              <a:t>insuccessi</a:t>
            </a:r>
            <a:r>
              <a:rPr sz="2000" dirty="0"/>
              <a:t>  e/o </a:t>
            </a:r>
            <a:r>
              <a:rPr sz="2000" dirty="0" err="1"/>
              <a:t>successi</a:t>
            </a:r>
            <a:endParaRPr sz="2000" dirty="0"/>
          </a:p>
        </p:txBody>
      </p:sp>
      <p:sp>
        <p:nvSpPr>
          <p:cNvPr id="1086" name="Shape 1086"/>
          <p:cNvSpPr/>
          <p:nvPr/>
        </p:nvSpPr>
        <p:spPr>
          <a:xfrm>
            <a:off x="441325" y="246994"/>
            <a:ext cx="6343650" cy="477567"/>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nchor="ctr">
            <a:spAutoFit/>
          </a:bodyPr>
          <a:lstStyle>
            <a:lvl1pPr>
              <a:lnSpc>
                <a:spcPct val="90000"/>
              </a:lnSpc>
              <a:defRPr sz="2000" b="1">
                <a:solidFill>
                  <a:srgbClr val="800000"/>
                </a:solidFill>
              </a:defRPr>
            </a:lvl1pPr>
          </a:lstStyle>
          <a:p>
            <a:pPr lvl="0">
              <a:defRPr sz="1800" b="0">
                <a:solidFill>
                  <a:srgbClr val="000000"/>
                </a:solidFill>
              </a:defRPr>
            </a:pPr>
            <a:r>
              <a:rPr sz="2800" b="1" dirty="0">
                <a:solidFill>
                  <a:srgbClr val="FF0000"/>
                </a:solidFill>
              </a:rPr>
              <a:t>Lo stile </a:t>
            </a:r>
            <a:r>
              <a:rPr sz="2800" b="1" dirty="0" err="1">
                <a:solidFill>
                  <a:srgbClr val="FF0000"/>
                </a:solidFill>
              </a:rPr>
              <a:t>passivo</a:t>
            </a:r>
            <a:endParaRPr sz="2800" b="1" dirty="0">
              <a:solidFill>
                <a:srgbClr val="FF0000"/>
              </a:solidFill>
            </a:endParaRP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928662" y="1503234"/>
            <a:ext cx="8215338" cy="3785652"/>
          </a:xfrm>
          <a:prstGeom prst="rect">
            <a:avLst/>
          </a:prstGeom>
          <a:noFill/>
          <a:ln w="9525">
            <a:noFill/>
            <a:miter lim="800000"/>
            <a:headEnd/>
            <a:tailEnd/>
          </a:ln>
        </p:spPr>
        <p:txBody>
          <a:bodyPr wrap="square">
            <a:spAutoFit/>
          </a:bodyPr>
          <a:lstStyle/>
          <a:p>
            <a:pPr algn="just" eaLnBrk="0" hangingPunct="0"/>
            <a:r>
              <a:rPr lang="it-IT" sz="2000" u="none" dirty="0"/>
              <a:t>Le relazioni in cui prevale uno stile manipolativo sono caratterizzate da atteggiamenti tesi a raggirare l’altra persona con l’intenzione di ottenere una risposta a proprio vantaggio. </a:t>
            </a:r>
            <a:endParaRPr lang="it-IT" sz="2000" u="none" dirty="0" smtClean="0"/>
          </a:p>
          <a:p>
            <a:pPr algn="just" eaLnBrk="0" hangingPunct="0"/>
            <a:endParaRPr lang="it-IT" sz="2000" dirty="0" smtClean="0"/>
          </a:p>
          <a:p>
            <a:pPr algn="just" eaLnBrk="0" hangingPunct="0"/>
            <a:r>
              <a:rPr lang="it-IT" sz="2000" u="none" dirty="0" smtClean="0"/>
              <a:t>La </a:t>
            </a:r>
            <a:r>
              <a:rPr lang="it-IT" sz="2000" u="none" dirty="0"/>
              <a:t>manipolazione delle informazioni porta ad alterarle, a trasmetterle </a:t>
            </a:r>
            <a:r>
              <a:rPr lang="it-IT" sz="2000" u="none" dirty="0" smtClean="0"/>
              <a:t>in </a:t>
            </a:r>
            <a:r>
              <a:rPr lang="it-IT" sz="2000" u="none" dirty="0"/>
              <a:t>modo parziale, non pertinente o congruente, a privilegiare ambiguità </a:t>
            </a:r>
            <a:r>
              <a:rPr lang="it-IT" sz="2000" u="none" dirty="0" smtClean="0"/>
              <a:t>espositive. </a:t>
            </a:r>
          </a:p>
          <a:p>
            <a:pPr algn="just" eaLnBrk="0" hangingPunct="0"/>
            <a:endParaRPr lang="it-IT" sz="2000" dirty="0" smtClean="0"/>
          </a:p>
          <a:p>
            <a:pPr algn="just" eaLnBrk="0" hangingPunct="0"/>
            <a:r>
              <a:rPr lang="it-IT" sz="2000" u="none" dirty="0" smtClean="0"/>
              <a:t>La </a:t>
            </a:r>
            <a:r>
              <a:rPr lang="it-IT" sz="2000" u="none" dirty="0"/>
              <a:t>manipolazione delle emozioni riguarda l’adozione di comportamenti di seduzione, di dissimulazione dei propri sentimenti, emozioni e pensieri tesi a ottenere qualcosa dall’interlocutore che crede invece alla veridicità di quanto dichiarato. </a:t>
            </a:r>
          </a:p>
        </p:txBody>
      </p:sp>
      <p:sp>
        <p:nvSpPr>
          <p:cNvPr id="8" name="Rectangle 6"/>
          <p:cNvSpPr>
            <a:spLocks noChangeArrowheads="1"/>
          </p:cNvSpPr>
          <p:nvPr/>
        </p:nvSpPr>
        <p:spPr bwMode="auto">
          <a:xfrm>
            <a:off x="1071538" y="785794"/>
            <a:ext cx="3032501" cy="536212"/>
          </a:xfrm>
          <a:prstGeom prst="rect">
            <a:avLst/>
          </a:prstGeom>
          <a:noFill/>
          <a:ln w="9525">
            <a:noFill/>
            <a:miter lim="800000"/>
            <a:headEnd/>
            <a:tailEnd/>
          </a:ln>
          <a:effectLst>
            <a:prstShdw prst="shdw18" dist="17961" dir="13500000">
              <a:schemeClr val="accent1">
                <a:gamma/>
                <a:shade val="60000"/>
                <a:invGamma/>
              </a:schemeClr>
            </a:prstShdw>
          </a:effectLst>
        </p:spPr>
        <p:txBody>
          <a:bodyPr wrap="none" lIns="104306" tIns="52153" rIns="104306" bIns="52153">
            <a:spAutoFit/>
          </a:bodyPr>
          <a:lstStyle/>
          <a:p>
            <a:r>
              <a:rPr lang="it-IT" sz="2800" b="1" dirty="0" smtClean="0">
                <a:solidFill>
                  <a:srgbClr val="FF0000"/>
                </a:solidFill>
              </a:rPr>
              <a:t>Stile manipolativo</a:t>
            </a:r>
            <a:endParaRPr lang="it-IT" sz="2800" b="1"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546"/>
          <p:cNvSpPr/>
          <p:nvPr/>
        </p:nvSpPr>
        <p:spPr>
          <a:xfrm>
            <a:off x="683568" y="2492896"/>
            <a:ext cx="7560840" cy="584775"/>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lvl="0" algn="ctr"/>
            <a:r>
              <a:rPr lang="it-IT" sz="3200" b="1" dirty="0" smtClean="0"/>
              <a:t>FILMATO</a:t>
            </a:r>
            <a:endParaRPr sz="3200" i="1" dirty="0"/>
          </a:p>
        </p:txBody>
      </p:sp>
      <p:sp>
        <p:nvSpPr>
          <p:cNvPr id="7" name="Segnaposto numero diapositiva 3"/>
          <p:cNvSpPr txBox="1">
            <a:spLocks noGrp="1"/>
          </p:cNvSpPr>
          <p:nvPr/>
        </p:nvSpPr>
        <p:spPr bwMode="auto">
          <a:xfrm>
            <a:off x="8794750" y="6553200"/>
            <a:ext cx="349250" cy="304800"/>
          </a:xfrm>
          <a:prstGeom prst="rect">
            <a:avLst/>
          </a:prstGeom>
          <a:noFill/>
          <a:ln w="9525">
            <a:noFill/>
            <a:miter lim="800000"/>
            <a:headEnd/>
            <a:tailEnd/>
          </a:ln>
        </p:spPr>
        <p:txBody>
          <a:bodyPr anchor="ctr"/>
          <a:lstStyle/>
          <a:p>
            <a:pPr algn="ctr" defTabSz="914400"/>
            <a:fld id="{D23B8F92-E905-4EC4-9E2E-2ABF08FE1EE5}" type="slidenum">
              <a:rPr lang="it-IT" altLang="it-IT" sz="1050"/>
              <a:pPr algn="ctr" defTabSz="914400"/>
              <a:t>28</a:t>
            </a:fld>
            <a:endParaRPr lang="it-IT" altLang="it-IT" sz="105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5"/>
          <p:cNvSpPr>
            <a:spLocks noChangeShapeType="1"/>
          </p:cNvSpPr>
          <p:nvPr/>
        </p:nvSpPr>
        <p:spPr bwMode="auto">
          <a:xfrm>
            <a:off x="1851606" y="1272826"/>
            <a:ext cx="0" cy="4724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87272" tIns="43637" rIns="87272" bIns="43637"/>
          <a:lstStyle/>
          <a:p>
            <a:endParaRPr lang="it-IT"/>
          </a:p>
        </p:txBody>
      </p:sp>
      <p:sp>
        <p:nvSpPr>
          <p:cNvPr id="23555" name="Line 6"/>
          <p:cNvSpPr>
            <a:spLocks noChangeShapeType="1"/>
          </p:cNvSpPr>
          <p:nvPr/>
        </p:nvSpPr>
        <p:spPr bwMode="auto">
          <a:xfrm>
            <a:off x="1851608" y="5996970"/>
            <a:ext cx="594441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87272" tIns="43637" rIns="87272" bIns="43637"/>
          <a:lstStyle/>
          <a:p>
            <a:endParaRPr lang="it-IT"/>
          </a:p>
        </p:txBody>
      </p:sp>
      <p:sp>
        <p:nvSpPr>
          <p:cNvPr id="23556" name="Text Box 7"/>
          <p:cNvSpPr txBox="1">
            <a:spLocks noChangeArrowheads="1"/>
          </p:cNvSpPr>
          <p:nvPr/>
        </p:nvSpPr>
        <p:spPr bwMode="auto">
          <a:xfrm rot="-5400000">
            <a:off x="-600952" y="3681100"/>
            <a:ext cx="4296967" cy="34963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7164" tIns="43587" rIns="87164" bIns="43587">
            <a:spAutoFit/>
          </a:bodyPr>
          <a:lstStyle>
            <a:lvl1pPr eaLnBrk="0" hangingPunct="0">
              <a:defRPr sz="2100" b="1">
                <a:solidFill>
                  <a:schemeClr val="tx1"/>
                </a:solidFill>
                <a:latin typeface="Arial" pitchFamily="34" charset="0"/>
                <a:cs typeface="Arial" pitchFamily="34" charset="0"/>
              </a:defRPr>
            </a:lvl1pPr>
            <a:lvl2pPr marL="742950" indent="-285750" eaLnBrk="0" hangingPunct="0">
              <a:defRPr sz="2100" b="1">
                <a:solidFill>
                  <a:schemeClr val="tx1"/>
                </a:solidFill>
                <a:latin typeface="Arial" pitchFamily="34" charset="0"/>
                <a:cs typeface="Arial" pitchFamily="34" charset="0"/>
              </a:defRPr>
            </a:lvl2pPr>
            <a:lvl3pPr marL="1143000" indent="-228600" eaLnBrk="0" hangingPunct="0">
              <a:defRPr sz="2100" b="1">
                <a:solidFill>
                  <a:schemeClr val="tx1"/>
                </a:solidFill>
                <a:latin typeface="Arial" pitchFamily="34" charset="0"/>
                <a:cs typeface="Arial" pitchFamily="34" charset="0"/>
              </a:defRPr>
            </a:lvl3pPr>
            <a:lvl4pPr marL="1600200" indent="-228600" eaLnBrk="0" hangingPunct="0">
              <a:defRPr sz="2100" b="1">
                <a:solidFill>
                  <a:schemeClr val="tx1"/>
                </a:solidFill>
                <a:latin typeface="Arial" pitchFamily="34" charset="0"/>
                <a:cs typeface="Arial" pitchFamily="34" charset="0"/>
              </a:defRPr>
            </a:lvl4pPr>
            <a:lvl5pPr marL="2057400" indent="-228600" eaLnBrk="0" hangingPunct="0">
              <a:defRPr sz="21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1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1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1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100" b="1">
                <a:solidFill>
                  <a:schemeClr val="tx1"/>
                </a:solidFill>
                <a:latin typeface="Arial" pitchFamily="34" charset="0"/>
                <a:cs typeface="Arial" pitchFamily="34" charset="0"/>
              </a:defRPr>
            </a:lvl9pPr>
          </a:lstStyle>
          <a:p>
            <a:pPr eaLnBrk="1" hangingPunct="1"/>
            <a:r>
              <a:rPr lang="it-IT" sz="1700" dirty="0">
                <a:solidFill>
                  <a:schemeClr val="bg1"/>
                </a:solidFill>
              </a:rPr>
              <a:t>ATTENZIONE  AGLI INTERESSI  ALTRUI</a:t>
            </a:r>
          </a:p>
        </p:txBody>
      </p:sp>
      <p:sp>
        <p:nvSpPr>
          <p:cNvPr id="23557" name="Text Box 8"/>
          <p:cNvSpPr txBox="1">
            <a:spLocks noChangeArrowheads="1"/>
          </p:cNvSpPr>
          <p:nvPr/>
        </p:nvSpPr>
        <p:spPr bwMode="auto">
          <a:xfrm>
            <a:off x="2743471" y="6263346"/>
            <a:ext cx="3934880" cy="34963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7164" tIns="43587" rIns="87164" bIns="43587">
            <a:spAutoFit/>
          </a:bodyPr>
          <a:lstStyle>
            <a:lvl1pPr eaLnBrk="0" hangingPunct="0">
              <a:defRPr sz="2100" b="1">
                <a:solidFill>
                  <a:schemeClr val="tx1"/>
                </a:solidFill>
                <a:latin typeface="Arial" pitchFamily="34" charset="0"/>
                <a:cs typeface="Arial" pitchFamily="34" charset="0"/>
              </a:defRPr>
            </a:lvl1pPr>
            <a:lvl2pPr marL="742950" indent="-285750" eaLnBrk="0" hangingPunct="0">
              <a:defRPr sz="2100" b="1">
                <a:solidFill>
                  <a:schemeClr val="tx1"/>
                </a:solidFill>
                <a:latin typeface="Arial" pitchFamily="34" charset="0"/>
                <a:cs typeface="Arial" pitchFamily="34" charset="0"/>
              </a:defRPr>
            </a:lvl2pPr>
            <a:lvl3pPr marL="1143000" indent="-228600" eaLnBrk="0" hangingPunct="0">
              <a:defRPr sz="2100" b="1">
                <a:solidFill>
                  <a:schemeClr val="tx1"/>
                </a:solidFill>
                <a:latin typeface="Arial" pitchFamily="34" charset="0"/>
                <a:cs typeface="Arial" pitchFamily="34" charset="0"/>
              </a:defRPr>
            </a:lvl3pPr>
            <a:lvl4pPr marL="1600200" indent="-228600" eaLnBrk="0" hangingPunct="0">
              <a:defRPr sz="2100" b="1">
                <a:solidFill>
                  <a:schemeClr val="tx1"/>
                </a:solidFill>
                <a:latin typeface="Arial" pitchFamily="34" charset="0"/>
                <a:cs typeface="Arial" pitchFamily="34" charset="0"/>
              </a:defRPr>
            </a:lvl4pPr>
            <a:lvl5pPr marL="2057400" indent="-228600" eaLnBrk="0" hangingPunct="0">
              <a:defRPr sz="21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1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1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1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100" b="1">
                <a:solidFill>
                  <a:schemeClr val="tx1"/>
                </a:solidFill>
                <a:latin typeface="Arial" pitchFamily="34" charset="0"/>
                <a:cs typeface="Arial" pitchFamily="34" charset="0"/>
              </a:defRPr>
            </a:lvl9pPr>
          </a:lstStyle>
          <a:p>
            <a:pPr eaLnBrk="1" hangingPunct="1"/>
            <a:r>
              <a:rPr lang="it-IT" sz="1700" dirty="0">
                <a:solidFill>
                  <a:schemeClr val="bg1"/>
                </a:solidFill>
              </a:rPr>
              <a:t>ATTENZIONE AI PROPRI INTERESSI</a:t>
            </a:r>
          </a:p>
        </p:txBody>
      </p:sp>
      <p:sp>
        <p:nvSpPr>
          <p:cNvPr id="23558" name="Rectangle 9"/>
          <p:cNvSpPr>
            <a:spLocks noChangeArrowheads="1"/>
          </p:cNvSpPr>
          <p:nvPr/>
        </p:nvSpPr>
        <p:spPr bwMode="auto">
          <a:xfrm>
            <a:off x="3681494" y="2339755"/>
            <a:ext cx="2362019" cy="1981232"/>
          </a:xfrm>
          <a:prstGeom prst="rect">
            <a:avLst/>
          </a:prstGeom>
          <a:solidFill>
            <a:schemeClr val="bg1"/>
          </a:solidFill>
          <a:ln w="9525">
            <a:solidFill>
              <a:schemeClr val="tx1"/>
            </a:solidFill>
            <a:miter lim="800000"/>
            <a:headEnd/>
            <a:tailEnd/>
          </a:ln>
        </p:spPr>
        <p:txBody>
          <a:bodyPr wrap="none" lIns="87164" tIns="43587" rIns="87164" bIns="43587" anchor="ctr"/>
          <a:lstStyle/>
          <a:p>
            <a:pPr algn="ctr"/>
            <a:r>
              <a:rPr lang="it-IT" sz="1700" dirty="0">
                <a:latin typeface="Arial" pitchFamily="34" charset="0"/>
              </a:rPr>
              <a:t>COMPROMESSO</a:t>
            </a:r>
          </a:p>
        </p:txBody>
      </p:sp>
      <p:sp>
        <p:nvSpPr>
          <p:cNvPr id="23559" name="Line 10"/>
          <p:cNvSpPr>
            <a:spLocks noChangeShapeType="1"/>
          </p:cNvSpPr>
          <p:nvPr/>
        </p:nvSpPr>
        <p:spPr bwMode="auto">
          <a:xfrm>
            <a:off x="4900511" y="4320991"/>
            <a:ext cx="0" cy="175229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87272" tIns="43637" rIns="87272" bIns="43637"/>
          <a:lstStyle/>
          <a:p>
            <a:endParaRPr lang="it-IT"/>
          </a:p>
        </p:txBody>
      </p:sp>
      <p:sp>
        <p:nvSpPr>
          <p:cNvPr id="23560" name="Line 11"/>
          <p:cNvSpPr>
            <a:spLocks noChangeShapeType="1"/>
          </p:cNvSpPr>
          <p:nvPr/>
        </p:nvSpPr>
        <p:spPr bwMode="auto">
          <a:xfrm>
            <a:off x="1851606" y="3482995"/>
            <a:ext cx="179730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87272" tIns="43637" rIns="87272" bIns="43637"/>
          <a:lstStyle/>
          <a:p>
            <a:endParaRPr lang="it-IT"/>
          </a:p>
        </p:txBody>
      </p:sp>
      <p:sp>
        <p:nvSpPr>
          <p:cNvPr id="23561" name="Line 12"/>
          <p:cNvSpPr>
            <a:spLocks noChangeShapeType="1"/>
          </p:cNvSpPr>
          <p:nvPr/>
        </p:nvSpPr>
        <p:spPr bwMode="auto">
          <a:xfrm>
            <a:off x="4900511" y="1272826"/>
            <a:ext cx="0" cy="106692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87272" tIns="43637" rIns="87272" bIns="43637"/>
          <a:lstStyle/>
          <a:p>
            <a:endParaRPr lang="it-IT"/>
          </a:p>
        </p:txBody>
      </p:sp>
      <p:sp>
        <p:nvSpPr>
          <p:cNvPr id="23562" name="Line 13"/>
          <p:cNvSpPr>
            <a:spLocks noChangeShapeType="1"/>
          </p:cNvSpPr>
          <p:nvPr/>
        </p:nvSpPr>
        <p:spPr bwMode="auto">
          <a:xfrm>
            <a:off x="6043513" y="3406682"/>
            <a:ext cx="175251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87272" tIns="43637" rIns="87272" bIns="43637"/>
          <a:lstStyle/>
          <a:p>
            <a:endParaRPr lang="it-IT"/>
          </a:p>
        </p:txBody>
      </p:sp>
      <p:sp>
        <p:nvSpPr>
          <p:cNvPr id="23563" name="Line 14"/>
          <p:cNvSpPr>
            <a:spLocks noChangeShapeType="1"/>
          </p:cNvSpPr>
          <p:nvPr/>
        </p:nvSpPr>
        <p:spPr bwMode="auto">
          <a:xfrm>
            <a:off x="7796021" y="1196515"/>
            <a:ext cx="0" cy="4800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87272" tIns="43637" rIns="87272" bIns="43637"/>
          <a:lstStyle/>
          <a:p>
            <a:endParaRPr lang="it-IT"/>
          </a:p>
        </p:txBody>
      </p:sp>
      <p:sp>
        <p:nvSpPr>
          <p:cNvPr id="23564" name="Line 15"/>
          <p:cNvSpPr>
            <a:spLocks noChangeShapeType="1"/>
          </p:cNvSpPr>
          <p:nvPr/>
        </p:nvSpPr>
        <p:spPr bwMode="auto">
          <a:xfrm>
            <a:off x="1851608" y="1272826"/>
            <a:ext cx="594441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87272" tIns="43637" rIns="87272" bIns="43637"/>
          <a:lstStyle/>
          <a:p>
            <a:endParaRPr lang="it-IT"/>
          </a:p>
        </p:txBody>
      </p:sp>
      <p:sp>
        <p:nvSpPr>
          <p:cNvPr id="23565" name="Text Box 16"/>
          <p:cNvSpPr txBox="1">
            <a:spLocks noChangeArrowheads="1"/>
          </p:cNvSpPr>
          <p:nvPr/>
        </p:nvSpPr>
        <p:spPr bwMode="auto">
          <a:xfrm>
            <a:off x="2274044" y="1546400"/>
            <a:ext cx="2265641" cy="6112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7164" tIns="43587" rIns="87164" bIns="43587">
            <a:spAutoFit/>
          </a:bodyPr>
          <a:lstStyle>
            <a:lvl1pPr eaLnBrk="0" hangingPunct="0">
              <a:defRPr sz="2100" b="1">
                <a:solidFill>
                  <a:schemeClr val="tx1"/>
                </a:solidFill>
                <a:latin typeface="Arial" pitchFamily="34" charset="0"/>
                <a:cs typeface="Arial" pitchFamily="34" charset="0"/>
              </a:defRPr>
            </a:lvl1pPr>
            <a:lvl2pPr marL="742950" indent="-285750" eaLnBrk="0" hangingPunct="0">
              <a:defRPr sz="2100" b="1">
                <a:solidFill>
                  <a:schemeClr val="tx1"/>
                </a:solidFill>
                <a:latin typeface="Arial" pitchFamily="34" charset="0"/>
                <a:cs typeface="Arial" pitchFamily="34" charset="0"/>
              </a:defRPr>
            </a:lvl2pPr>
            <a:lvl3pPr marL="1143000" indent="-228600" eaLnBrk="0" hangingPunct="0">
              <a:defRPr sz="2100" b="1">
                <a:solidFill>
                  <a:schemeClr val="tx1"/>
                </a:solidFill>
                <a:latin typeface="Arial" pitchFamily="34" charset="0"/>
                <a:cs typeface="Arial" pitchFamily="34" charset="0"/>
              </a:defRPr>
            </a:lvl3pPr>
            <a:lvl4pPr marL="1600200" indent="-228600" eaLnBrk="0" hangingPunct="0">
              <a:defRPr sz="2100" b="1">
                <a:solidFill>
                  <a:schemeClr val="tx1"/>
                </a:solidFill>
                <a:latin typeface="Arial" pitchFamily="34" charset="0"/>
                <a:cs typeface="Arial" pitchFamily="34" charset="0"/>
              </a:defRPr>
            </a:lvl4pPr>
            <a:lvl5pPr marL="2057400" indent="-228600" eaLnBrk="0" hangingPunct="0">
              <a:defRPr sz="21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1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1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1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100" b="1">
                <a:solidFill>
                  <a:schemeClr val="tx1"/>
                </a:solidFill>
                <a:latin typeface="Arial" pitchFamily="34" charset="0"/>
                <a:cs typeface="Arial" pitchFamily="34" charset="0"/>
              </a:defRPr>
            </a:lvl9pPr>
          </a:lstStyle>
          <a:p>
            <a:pPr algn="ctr" eaLnBrk="1" hangingPunct="1"/>
            <a:r>
              <a:rPr lang="it-IT" sz="1700" dirty="0"/>
              <a:t>ATTENUAZIONE</a:t>
            </a:r>
          </a:p>
          <a:p>
            <a:pPr algn="ctr" eaLnBrk="1" hangingPunct="1"/>
            <a:r>
              <a:rPr lang="it-IT" sz="1700" dirty="0"/>
              <a:t>ACCOMODAMENTO</a:t>
            </a:r>
          </a:p>
        </p:txBody>
      </p:sp>
      <p:sp>
        <p:nvSpPr>
          <p:cNvPr id="23566" name="Text Box 17"/>
          <p:cNvSpPr txBox="1">
            <a:spLocks noChangeArrowheads="1"/>
          </p:cNvSpPr>
          <p:nvPr/>
        </p:nvSpPr>
        <p:spPr bwMode="auto">
          <a:xfrm>
            <a:off x="2268355" y="4653595"/>
            <a:ext cx="1585840" cy="6112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7164" tIns="43587" rIns="87164" bIns="43587">
            <a:spAutoFit/>
          </a:bodyPr>
          <a:lstStyle>
            <a:lvl1pPr eaLnBrk="0" hangingPunct="0">
              <a:defRPr sz="2100" b="1">
                <a:solidFill>
                  <a:schemeClr val="tx1"/>
                </a:solidFill>
                <a:latin typeface="Arial" pitchFamily="34" charset="0"/>
                <a:cs typeface="Arial" pitchFamily="34" charset="0"/>
              </a:defRPr>
            </a:lvl1pPr>
            <a:lvl2pPr marL="742950" indent="-285750" eaLnBrk="0" hangingPunct="0">
              <a:defRPr sz="2100" b="1">
                <a:solidFill>
                  <a:schemeClr val="tx1"/>
                </a:solidFill>
                <a:latin typeface="Arial" pitchFamily="34" charset="0"/>
                <a:cs typeface="Arial" pitchFamily="34" charset="0"/>
              </a:defRPr>
            </a:lvl2pPr>
            <a:lvl3pPr marL="1143000" indent="-228600" eaLnBrk="0" hangingPunct="0">
              <a:defRPr sz="2100" b="1">
                <a:solidFill>
                  <a:schemeClr val="tx1"/>
                </a:solidFill>
                <a:latin typeface="Arial" pitchFamily="34" charset="0"/>
                <a:cs typeface="Arial" pitchFamily="34" charset="0"/>
              </a:defRPr>
            </a:lvl3pPr>
            <a:lvl4pPr marL="1600200" indent="-228600" eaLnBrk="0" hangingPunct="0">
              <a:defRPr sz="2100" b="1">
                <a:solidFill>
                  <a:schemeClr val="tx1"/>
                </a:solidFill>
                <a:latin typeface="Arial" pitchFamily="34" charset="0"/>
                <a:cs typeface="Arial" pitchFamily="34" charset="0"/>
              </a:defRPr>
            </a:lvl4pPr>
            <a:lvl5pPr marL="2057400" indent="-228600" eaLnBrk="0" hangingPunct="0">
              <a:defRPr sz="21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1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1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1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100" b="1">
                <a:solidFill>
                  <a:schemeClr val="tx1"/>
                </a:solidFill>
                <a:latin typeface="Arial" pitchFamily="34" charset="0"/>
                <a:cs typeface="Arial" pitchFamily="34" charset="0"/>
              </a:defRPr>
            </a:lvl9pPr>
          </a:lstStyle>
          <a:p>
            <a:pPr eaLnBrk="1" hangingPunct="1"/>
            <a:r>
              <a:rPr lang="it-IT" sz="1700" dirty="0"/>
              <a:t>EVITAMENTO</a:t>
            </a:r>
          </a:p>
          <a:p>
            <a:pPr eaLnBrk="1" hangingPunct="1"/>
            <a:r>
              <a:rPr lang="it-IT" sz="1700" dirty="0"/>
              <a:t>RINUNCIA</a:t>
            </a:r>
          </a:p>
        </p:txBody>
      </p:sp>
      <p:sp>
        <p:nvSpPr>
          <p:cNvPr id="23567" name="Text Box 18"/>
          <p:cNvSpPr txBox="1">
            <a:spLocks noChangeArrowheads="1"/>
          </p:cNvSpPr>
          <p:nvPr/>
        </p:nvSpPr>
        <p:spPr bwMode="auto">
          <a:xfrm>
            <a:off x="5265676" y="4662234"/>
            <a:ext cx="1836741" cy="6112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7164" tIns="43587" rIns="87164" bIns="43587">
            <a:spAutoFit/>
          </a:bodyPr>
          <a:lstStyle>
            <a:lvl1pPr eaLnBrk="0" hangingPunct="0">
              <a:defRPr sz="2100" b="1">
                <a:solidFill>
                  <a:schemeClr val="tx1"/>
                </a:solidFill>
                <a:latin typeface="Arial" pitchFamily="34" charset="0"/>
                <a:cs typeface="Arial" pitchFamily="34" charset="0"/>
              </a:defRPr>
            </a:lvl1pPr>
            <a:lvl2pPr marL="742950" indent="-285750" eaLnBrk="0" hangingPunct="0">
              <a:defRPr sz="2100" b="1">
                <a:solidFill>
                  <a:schemeClr val="tx1"/>
                </a:solidFill>
                <a:latin typeface="Arial" pitchFamily="34" charset="0"/>
                <a:cs typeface="Arial" pitchFamily="34" charset="0"/>
              </a:defRPr>
            </a:lvl2pPr>
            <a:lvl3pPr marL="1143000" indent="-228600" eaLnBrk="0" hangingPunct="0">
              <a:defRPr sz="2100" b="1">
                <a:solidFill>
                  <a:schemeClr val="tx1"/>
                </a:solidFill>
                <a:latin typeface="Arial" pitchFamily="34" charset="0"/>
                <a:cs typeface="Arial" pitchFamily="34" charset="0"/>
              </a:defRPr>
            </a:lvl3pPr>
            <a:lvl4pPr marL="1600200" indent="-228600" eaLnBrk="0" hangingPunct="0">
              <a:defRPr sz="2100" b="1">
                <a:solidFill>
                  <a:schemeClr val="tx1"/>
                </a:solidFill>
                <a:latin typeface="Arial" pitchFamily="34" charset="0"/>
                <a:cs typeface="Arial" pitchFamily="34" charset="0"/>
              </a:defRPr>
            </a:lvl4pPr>
            <a:lvl5pPr marL="2057400" indent="-228600" eaLnBrk="0" hangingPunct="0">
              <a:defRPr sz="21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1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1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1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100" b="1">
                <a:solidFill>
                  <a:schemeClr val="tx1"/>
                </a:solidFill>
                <a:latin typeface="Arial" pitchFamily="34" charset="0"/>
                <a:cs typeface="Arial" pitchFamily="34" charset="0"/>
              </a:defRPr>
            </a:lvl9pPr>
          </a:lstStyle>
          <a:p>
            <a:pPr eaLnBrk="1" hangingPunct="1"/>
            <a:r>
              <a:rPr lang="it-IT" sz="1700" dirty="0"/>
              <a:t>COMPETIZIONE</a:t>
            </a:r>
          </a:p>
          <a:p>
            <a:pPr eaLnBrk="1" hangingPunct="1"/>
            <a:r>
              <a:rPr lang="it-IT" sz="1700" dirty="0"/>
              <a:t>IMPOSIZIONE</a:t>
            </a:r>
          </a:p>
        </p:txBody>
      </p:sp>
      <p:sp>
        <p:nvSpPr>
          <p:cNvPr id="23568" name="Text Box 19"/>
          <p:cNvSpPr txBox="1">
            <a:spLocks noChangeArrowheads="1"/>
          </p:cNvSpPr>
          <p:nvPr/>
        </p:nvSpPr>
        <p:spPr bwMode="auto">
          <a:xfrm>
            <a:off x="5465963" y="1500671"/>
            <a:ext cx="1945746" cy="6112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7164" tIns="43587" rIns="87164" bIns="43587">
            <a:spAutoFit/>
          </a:bodyPr>
          <a:lstStyle>
            <a:lvl1pPr eaLnBrk="0" hangingPunct="0">
              <a:defRPr sz="2100" b="1">
                <a:solidFill>
                  <a:schemeClr val="tx1"/>
                </a:solidFill>
                <a:latin typeface="Arial" pitchFamily="34" charset="0"/>
                <a:cs typeface="Arial" pitchFamily="34" charset="0"/>
              </a:defRPr>
            </a:lvl1pPr>
            <a:lvl2pPr marL="742950" indent="-285750" eaLnBrk="0" hangingPunct="0">
              <a:defRPr sz="2100" b="1">
                <a:solidFill>
                  <a:schemeClr val="tx1"/>
                </a:solidFill>
                <a:latin typeface="Arial" pitchFamily="34" charset="0"/>
                <a:cs typeface="Arial" pitchFamily="34" charset="0"/>
              </a:defRPr>
            </a:lvl2pPr>
            <a:lvl3pPr marL="1143000" indent="-228600" eaLnBrk="0" hangingPunct="0">
              <a:defRPr sz="2100" b="1">
                <a:solidFill>
                  <a:schemeClr val="tx1"/>
                </a:solidFill>
                <a:latin typeface="Arial" pitchFamily="34" charset="0"/>
                <a:cs typeface="Arial" pitchFamily="34" charset="0"/>
              </a:defRPr>
            </a:lvl3pPr>
            <a:lvl4pPr marL="1600200" indent="-228600" eaLnBrk="0" hangingPunct="0">
              <a:defRPr sz="2100" b="1">
                <a:solidFill>
                  <a:schemeClr val="tx1"/>
                </a:solidFill>
                <a:latin typeface="Arial" pitchFamily="34" charset="0"/>
                <a:cs typeface="Arial" pitchFamily="34" charset="0"/>
              </a:defRPr>
            </a:lvl4pPr>
            <a:lvl5pPr marL="2057400" indent="-228600" eaLnBrk="0" hangingPunct="0">
              <a:defRPr sz="21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1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1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1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100" b="1">
                <a:solidFill>
                  <a:schemeClr val="tx1"/>
                </a:solidFill>
                <a:latin typeface="Arial" pitchFamily="34" charset="0"/>
                <a:cs typeface="Arial" pitchFamily="34" charset="0"/>
              </a:defRPr>
            </a:lvl9pPr>
          </a:lstStyle>
          <a:p>
            <a:pPr eaLnBrk="1" hangingPunct="1"/>
            <a:r>
              <a:rPr lang="it-IT" sz="1700" dirty="0" smtClean="0"/>
              <a:t>NEGOZIAZIONE</a:t>
            </a:r>
          </a:p>
          <a:p>
            <a:pPr eaLnBrk="1" hangingPunct="1"/>
            <a:r>
              <a:rPr lang="it-IT" sz="1700" dirty="0" smtClean="0"/>
              <a:t>COOPERAZIONE</a:t>
            </a:r>
            <a:endParaRPr lang="it-IT" sz="1700" dirty="0"/>
          </a:p>
        </p:txBody>
      </p:sp>
      <p:sp>
        <p:nvSpPr>
          <p:cNvPr id="23569" name="Rectangle 20"/>
          <p:cNvSpPr>
            <a:spLocks noGrp="1" noChangeArrowheads="1"/>
          </p:cNvSpPr>
          <p:nvPr>
            <p:ph type="title"/>
          </p:nvPr>
        </p:nvSpPr>
        <p:spPr bwMode="auto">
          <a:xfrm>
            <a:off x="1142976" y="214290"/>
            <a:ext cx="7302623" cy="573274"/>
          </a:xfrm>
          <a:extLst/>
        </p:spPr>
        <p:txBody>
          <a:bodyPr/>
          <a:lstStyle/>
          <a:p>
            <a:pPr algn="ctr"/>
            <a:r>
              <a:rPr lang="it-IT" altLang="it-IT" sz="3200" b="1" kern="1200" dirty="0" smtClean="0">
                <a:solidFill>
                  <a:srgbClr val="FF0000"/>
                </a:solidFill>
                <a:latin typeface="Arial" charset="0"/>
                <a:ea typeface="+mn-ea"/>
                <a:cs typeface="+mn-cs"/>
              </a:rPr>
              <a:t>Strategie  </a:t>
            </a:r>
            <a:r>
              <a:rPr lang="it-IT" altLang="it-IT" sz="3200" b="1" kern="1200" dirty="0">
                <a:solidFill>
                  <a:srgbClr val="FF0000"/>
                </a:solidFill>
                <a:latin typeface="Arial" charset="0"/>
                <a:ea typeface="+mn-ea"/>
                <a:cs typeface="+mn-cs"/>
              </a:rPr>
              <a:t>di gestione dei conflitti</a:t>
            </a:r>
          </a:p>
        </p:txBody>
      </p:sp>
    </p:spTree>
    <p:extLst>
      <p:ext uri="{BB962C8B-B14F-4D97-AF65-F5344CB8AC3E}">
        <p14:creationId xmlns:p14="http://schemas.microsoft.com/office/powerpoint/2010/main" val="2799537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187624" y="764704"/>
            <a:ext cx="7489527" cy="4583306"/>
          </a:xfrm>
          <a:prstGeom prst="rect">
            <a:avLst/>
          </a:prstGeom>
          <a:noFill/>
          <a:ln>
            <a:noFill/>
          </a:ln>
        </p:spPr>
        <p:txBody>
          <a:bodyPr wrap="square" lIns="90488" tIns="44450" rIns="90488" bIns="44450">
            <a:spAutoFit/>
          </a:bodyPr>
          <a:lstStyle/>
          <a:p>
            <a:endParaRPr lang="it-IT" dirty="0">
              <a:latin typeface="+mj-lt"/>
            </a:endParaRPr>
          </a:p>
          <a:p>
            <a:r>
              <a:rPr lang="it-IT" sz="1600" b="1" dirty="0">
                <a:solidFill>
                  <a:srgbClr val="00279F"/>
                </a:solidFill>
                <a:latin typeface="+mj-lt"/>
                <a:cs typeface="Tahoma" pitchFamily="34" charset="0"/>
              </a:rPr>
              <a:t>h </a:t>
            </a:r>
            <a:r>
              <a:rPr lang="it-IT" sz="1600" b="1" dirty="0" smtClean="0">
                <a:solidFill>
                  <a:srgbClr val="00279F"/>
                </a:solidFill>
                <a:latin typeface="+mj-lt"/>
                <a:cs typeface="Tahoma" pitchFamily="34" charset="0"/>
              </a:rPr>
              <a:t>15,00-15,20                        Apertura </a:t>
            </a:r>
            <a:r>
              <a:rPr lang="it-IT" sz="1600" b="1" dirty="0">
                <a:solidFill>
                  <a:srgbClr val="00279F"/>
                </a:solidFill>
                <a:latin typeface="+mj-lt"/>
                <a:cs typeface="Tahoma" pitchFamily="34" charset="0"/>
              </a:rPr>
              <a:t>del corso</a:t>
            </a:r>
          </a:p>
          <a:p>
            <a:r>
              <a:rPr lang="it-IT" sz="1600" b="1" dirty="0">
                <a:solidFill>
                  <a:srgbClr val="00279F"/>
                </a:solidFill>
                <a:latin typeface="+mj-lt"/>
                <a:cs typeface="Tahoma" pitchFamily="34" charset="0"/>
              </a:rPr>
              <a:t>                                                </a:t>
            </a:r>
          </a:p>
          <a:p>
            <a:r>
              <a:rPr lang="it-IT" sz="1600" b="1" dirty="0">
                <a:solidFill>
                  <a:srgbClr val="00279F"/>
                </a:solidFill>
                <a:latin typeface="+mj-lt"/>
                <a:cs typeface="Tahoma" pitchFamily="34" charset="0"/>
              </a:rPr>
              <a:t>h 15,20 -</a:t>
            </a:r>
            <a:r>
              <a:rPr lang="it-IT" sz="1600" b="1" dirty="0" smtClean="0">
                <a:solidFill>
                  <a:srgbClr val="00279F"/>
                </a:solidFill>
                <a:latin typeface="+mj-lt"/>
                <a:cs typeface="Tahoma" pitchFamily="34" charset="0"/>
              </a:rPr>
              <a:t>16,00                      Definizione di conflitto  </a:t>
            </a:r>
            <a:endParaRPr lang="it-IT" sz="1600" b="1" dirty="0">
              <a:solidFill>
                <a:srgbClr val="00279F"/>
              </a:solidFill>
              <a:latin typeface="+mj-lt"/>
              <a:cs typeface="Tahoma" pitchFamily="34" charset="0"/>
            </a:endParaRPr>
          </a:p>
          <a:p>
            <a:r>
              <a:rPr lang="it-IT" sz="1600" b="1" dirty="0">
                <a:solidFill>
                  <a:srgbClr val="00279F"/>
                </a:solidFill>
                <a:latin typeface="+mj-lt"/>
                <a:cs typeface="Tahoma" pitchFamily="34" charset="0"/>
              </a:rPr>
              <a:t>h </a:t>
            </a:r>
            <a:r>
              <a:rPr lang="it-IT" sz="1600" b="1" dirty="0" smtClean="0">
                <a:solidFill>
                  <a:srgbClr val="00279F"/>
                </a:solidFill>
                <a:latin typeface="+mj-lt"/>
                <a:cs typeface="Tahoma" pitchFamily="34" charset="0"/>
              </a:rPr>
              <a:t>16,00-16,45                       Lo stile di comunicazione assertivo per la gestione del </a:t>
            </a:r>
          </a:p>
          <a:p>
            <a:r>
              <a:rPr lang="it-IT" sz="1600" b="1" dirty="0" smtClean="0">
                <a:solidFill>
                  <a:srgbClr val="00279F"/>
                </a:solidFill>
                <a:latin typeface="+mj-lt"/>
                <a:cs typeface="Tahoma" pitchFamily="34" charset="0"/>
              </a:rPr>
              <a:t>                                                 conflitto </a:t>
            </a:r>
            <a:endParaRPr lang="it-IT" sz="1600" b="1" dirty="0">
              <a:solidFill>
                <a:srgbClr val="00279F"/>
              </a:solidFill>
              <a:latin typeface="+mj-lt"/>
              <a:cs typeface="Tahoma" pitchFamily="34" charset="0"/>
            </a:endParaRPr>
          </a:p>
          <a:p>
            <a:endParaRPr lang="it-IT" sz="1600" b="1" dirty="0">
              <a:solidFill>
                <a:srgbClr val="00279F"/>
              </a:solidFill>
              <a:latin typeface="+mj-lt"/>
              <a:cs typeface="Tahoma" pitchFamily="34" charset="0"/>
            </a:endParaRPr>
          </a:p>
          <a:p>
            <a:r>
              <a:rPr lang="it-IT" sz="1600" b="1" dirty="0">
                <a:solidFill>
                  <a:srgbClr val="00279F"/>
                </a:solidFill>
                <a:latin typeface="+mj-lt"/>
                <a:cs typeface="Tahoma" pitchFamily="34" charset="0"/>
              </a:rPr>
              <a:t>                                               </a:t>
            </a:r>
            <a:r>
              <a:rPr lang="it-IT" sz="1600" b="1" dirty="0" smtClean="0">
                <a:solidFill>
                  <a:srgbClr val="00279F"/>
                </a:solidFill>
                <a:latin typeface="+mj-lt"/>
                <a:cs typeface="Tahoma" pitchFamily="34" charset="0"/>
              </a:rPr>
              <a:t> Esercitazione sullo stile di comunicazione assertivo </a:t>
            </a:r>
            <a:endParaRPr lang="it-IT" sz="1600" dirty="0">
              <a:latin typeface="+mj-lt"/>
            </a:endParaRPr>
          </a:p>
          <a:p>
            <a:endParaRPr lang="it-IT" sz="1600" b="1" dirty="0">
              <a:solidFill>
                <a:srgbClr val="00279F"/>
              </a:solidFill>
              <a:latin typeface="+mj-lt"/>
              <a:cs typeface="Tahoma" pitchFamily="34" charset="0"/>
            </a:endParaRPr>
          </a:p>
          <a:p>
            <a:r>
              <a:rPr lang="it-IT" sz="1600" b="1" dirty="0" smtClean="0">
                <a:solidFill>
                  <a:srgbClr val="00279F"/>
                </a:solidFill>
                <a:latin typeface="+mj-lt"/>
                <a:cs typeface="Tahoma" pitchFamily="34" charset="0"/>
              </a:rPr>
              <a:t>h16,45-17,00                        Pausa </a:t>
            </a:r>
            <a:r>
              <a:rPr lang="it-IT" sz="1600" b="1" dirty="0">
                <a:solidFill>
                  <a:srgbClr val="00279F"/>
                </a:solidFill>
                <a:latin typeface="+mj-lt"/>
                <a:cs typeface="Tahoma" pitchFamily="34" charset="0"/>
              </a:rPr>
              <a:t>caffè </a:t>
            </a:r>
          </a:p>
          <a:p>
            <a:endParaRPr lang="it-IT" dirty="0">
              <a:latin typeface="+mj-lt"/>
            </a:endParaRPr>
          </a:p>
          <a:p>
            <a:r>
              <a:rPr lang="it-IT" sz="1600" b="1" dirty="0" smtClean="0">
                <a:solidFill>
                  <a:srgbClr val="00279F"/>
                </a:solidFill>
                <a:latin typeface="+mj-lt"/>
                <a:cs typeface="Tahoma" pitchFamily="34" charset="0"/>
              </a:rPr>
              <a:t>h17,00– 18,00                     Strategie </a:t>
            </a:r>
            <a:r>
              <a:rPr lang="it-IT" sz="1600" b="1" dirty="0" smtClean="0">
                <a:solidFill>
                  <a:srgbClr val="00279F"/>
                </a:solidFill>
                <a:cs typeface="Tahoma" pitchFamily="34" charset="0"/>
              </a:rPr>
              <a:t>di gestione del conflitto </a:t>
            </a:r>
          </a:p>
          <a:p>
            <a:endParaRPr lang="it-IT" sz="1600" b="1" dirty="0">
              <a:solidFill>
                <a:srgbClr val="00279F"/>
              </a:solidFill>
              <a:latin typeface="+mj-lt"/>
              <a:cs typeface="Tahoma" pitchFamily="34" charset="0"/>
            </a:endParaRPr>
          </a:p>
          <a:p>
            <a:r>
              <a:rPr lang="it-IT" sz="1600" b="1" dirty="0" smtClean="0">
                <a:solidFill>
                  <a:srgbClr val="00279F"/>
                </a:solidFill>
                <a:latin typeface="+mj-lt"/>
                <a:cs typeface="Tahoma" pitchFamily="34" charset="0"/>
              </a:rPr>
              <a:t>h18,00- 18,30                       Esercitazione sulla negoziazione  collaborativa </a:t>
            </a:r>
            <a:endParaRPr lang="it-IT" sz="1600" b="1" dirty="0" smtClean="0">
              <a:solidFill>
                <a:srgbClr val="00279F"/>
              </a:solidFill>
              <a:cs typeface="Tahoma" pitchFamily="34" charset="0"/>
            </a:endParaRPr>
          </a:p>
          <a:p>
            <a:endParaRPr lang="it-IT" sz="1600" b="1" dirty="0" smtClean="0">
              <a:solidFill>
                <a:srgbClr val="00279F"/>
              </a:solidFill>
              <a:latin typeface="+mj-lt"/>
              <a:cs typeface="Tahoma" pitchFamily="34" charset="0"/>
            </a:endParaRPr>
          </a:p>
          <a:p>
            <a:r>
              <a:rPr lang="it-IT" sz="1600" b="1" dirty="0" smtClean="0">
                <a:solidFill>
                  <a:srgbClr val="00279F"/>
                </a:solidFill>
                <a:latin typeface="+mj-lt"/>
                <a:cs typeface="Tahoma" pitchFamily="34" charset="0"/>
              </a:rPr>
              <a:t>h18,30 – 18,50                     </a:t>
            </a:r>
            <a:r>
              <a:rPr lang="it-IT" sz="1600" b="1" dirty="0" err="1" smtClean="0">
                <a:solidFill>
                  <a:srgbClr val="00279F"/>
                </a:solidFill>
                <a:latin typeface="+mj-lt"/>
                <a:cs typeface="Tahoma" pitchFamily="34" charset="0"/>
              </a:rPr>
              <a:t>Debriefing</a:t>
            </a:r>
            <a:r>
              <a:rPr lang="it-IT" sz="1600" b="1" dirty="0" smtClean="0">
                <a:solidFill>
                  <a:srgbClr val="00279F"/>
                </a:solidFill>
                <a:latin typeface="+mj-lt"/>
                <a:cs typeface="Tahoma" pitchFamily="34" charset="0"/>
              </a:rPr>
              <a:t> in plenaria</a:t>
            </a:r>
          </a:p>
          <a:p>
            <a:endParaRPr lang="it-IT" sz="1600" b="1" dirty="0" smtClean="0">
              <a:solidFill>
                <a:srgbClr val="00279F"/>
              </a:solidFill>
              <a:cs typeface="Tahoma" pitchFamily="34" charset="0"/>
            </a:endParaRPr>
          </a:p>
          <a:p>
            <a:r>
              <a:rPr lang="it-IT" sz="1600" b="1" dirty="0" smtClean="0">
                <a:solidFill>
                  <a:srgbClr val="00279F"/>
                </a:solidFill>
                <a:latin typeface="+mj-lt"/>
                <a:cs typeface="Tahoma" pitchFamily="34" charset="0"/>
              </a:rPr>
              <a:t>H18,50-19,00                        Chiusura </a:t>
            </a:r>
            <a:r>
              <a:rPr lang="it-IT" sz="1600" b="1" dirty="0">
                <a:solidFill>
                  <a:srgbClr val="00279F"/>
                </a:solidFill>
                <a:latin typeface="+mj-lt"/>
                <a:cs typeface="Tahoma" pitchFamily="34" charset="0"/>
              </a:rPr>
              <a:t>del corso</a:t>
            </a:r>
          </a:p>
        </p:txBody>
      </p:sp>
      <p:sp>
        <p:nvSpPr>
          <p:cNvPr id="3" name="Rectangle 2"/>
          <p:cNvSpPr>
            <a:spLocks noChangeArrowheads="1"/>
          </p:cNvSpPr>
          <p:nvPr/>
        </p:nvSpPr>
        <p:spPr bwMode="auto">
          <a:xfrm>
            <a:off x="3233425" y="116632"/>
            <a:ext cx="2612063"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r>
              <a:rPr lang="it-IT" sz="3200" b="1" dirty="0">
                <a:solidFill>
                  <a:srgbClr val="E56F0D"/>
                </a:solidFill>
                <a:latin typeface="+mj-lt"/>
              </a:rPr>
              <a:t>PROGRAMMA</a:t>
            </a:r>
          </a:p>
        </p:txBody>
      </p:sp>
    </p:spTree>
    <p:extLst>
      <p:ext uri="{BB962C8B-B14F-4D97-AF65-F5344CB8AC3E}">
        <p14:creationId xmlns:p14="http://schemas.microsoft.com/office/powerpoint/2010/main" val="143755982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subTitle" idx="4294967295"/>
          </p:nvPr>
        </p:nvSpPr>
        <p:spPr bwMode="auto">
          <a:xfrm>
            <a:off x="1000100" y="2285992"/>
            <a:ext cx="4184650" cy="2592388"/>
          </a:xfrm>
          <a:prstGeom prst="rect">
            <a:avLst/>
          </a:prstGeom>
          <a:noFill/>
          <a:ln>
            <a:miter lim="800000"/>
            <a:headEnd/>
            <a:tailEnd/>
          </a:ln>
        </p:spPr>
        <p:txBody>
          <a:bodyPr/>
          <a:lstStyle/>
          <a:p>
            <a:pPr algn="just">
              <a:lnSpc>
                <a:spcPts val="2700"/>
              </a:lnSpc>
              <a:spcBef>
                <a:spcPct val="0"/>
              </a:spcBef>
              <a:buFontTx/>
              <a:buNone/>
            </a:pPr>
            <a:r>
              <a:rPr lang="it-IT" sz="2000" dirty="0" smtClean="0">
                <a:solidFill>
                  <a:schemeClr val="tx1"/>
                </a:solidFill>
                <a:latin typeface="Arial" pitchFamily="34" charset="0"/>
                <a:cs typeface="Arial" pitchFamily="34" charset="0"/>
              </a:rPr>
              <a:t>Processo attraverso il quale due o </a:t>
            </a:r>
          </a:p>
          <a:p>
            <a:pPr algn="just">
              <a:lnSpc>
                <a:spcPts val="2700"/>
              </a:lnSpc>
              <a:spcBef>
                <a:spcPct val="0"/>
              </a:spcBef>
              <a:buFontTx/>
              <a:buNone/>
            </a:pPr>
            <a:r>
              <a:rPr lang="it-IT" sz="2000" dirty="0" smtClean="0">
                <a:solidFill>
                  <a:schemeClr val="tx1"/>
                </a:solidFill>
                <a:latin typeface="Arial" pitchFamily="34" charset="0"/>
                <a:cs typeface="Arial" pitchFamily="34" charset="0"/>
              </a:rPr>
              <a:t>più parti, partendo da posizioni </a:t>
            </a:r>
          </a:p>
          <a:p>
            <a:pPr algn="just">
              <a:lnSpc>
                <a:spcPts val="2700"/>
              </a:lnSpc>
              <a:spcBef>
                <a:spcPct val="0"/>
              </a:spcBef>
              <a:buFontTx/>
              <a:buNone/>
            </a:pPr>
            <a:r>
              <a:rPr lang="it-IT" sz="2000" dirty="0" smtClean="0">
                <a:solidFill>
                  <a:schemeClr val="tx1"/>
                </a:solidFill>
                <a:latin typeface="Arial" pitchFamily="34" charset="0"/>
                <a:cs typeface="Arial" pitchFamily="34" charset="0"/>
              </a:rPr>
              <a:t>diverse, definiscono </a:t>
            </a:r>
            <a:r>
              <a:rPr lang="it-IT" sz="2000" dirty="0" smtClean="0">
                <a:solidFill>
                  <a:srgbClr val="FF0000"/>
                </a:solidFill>
                <a:latin typeface="Arial" pitchFamily="34" charset="0"/>
                <a:cs typeface="Arial" pitchFamily="34" charset="0"/>
              </a:rPr>
              <a:t>obiettivi </a:t>
            </a:r>
          </a:p>
          <a:p>
            <a:pPr algn="just">
              <a:lnSpc>
                <a:spcPts val="2700"/>
              </a:lnSpc>
              <a:spcBef>
                <a:spcPct val="0"/>
              </a:spcBef>
              <a:buFontTx/>
              <a:buNone/>
            </a:pPr>
            <a:r>
              <a:rPr lang="it-IT" sz="2000" dirty="0" smtClean="0">
                <a:solidFill>
                  <a:srgbClr val="FF0000"/>
                </a:solidFill>
                <a:latin typeface="Arial" pitchFamily="34" charset="0"/>
                <a:cs typeface="Arial" pitchFamily="34" charset="0"/>
              </a:rPr>
              <a:t>comuni, accettati e realizzabili </a:t>
            </a:r>
            <a:r>
              <a:rPr lang="it-IT" sz="2000" dirty="0" smtClean="0">
                <a:solidFill>
                  <a:schemeClr val="tx1"/>
                </a:solidFill>
                <a:latin typeface="Arial" pitchFamily="34" charset="0"/>
                <a:cs typeface="Arial" pitchFamily="34" charset="0"/>
              </a:rPr>
              <a:t>che </a:t>
            </a:r>
          </a:p>
          <a:p>
            <a:pPr algn="just">
              <a:lnSpc>
                <a:spcPts val="2700"/>
              </a:lnSpc>
              <a:spcBef>
                <a:spcPct val="0"/>
              </a:spcBef>
              <a:buFontTx/>
              <a:buNone/>
            </a:pPr>
            <a:r>
              <a:rPr lang="it-IT" sz="2000" dirty="0" smtClean="0">
                <a:solidFill>
                  <a:schemeClr val="tx1"/>
                </a:solidFill>
                <a:latin typeface="Arial" pitchFamily="34" charset="0"/>
                <a:cs typeface="Arial" pitchFamily="34" charset="0"/>
              </a:rPr>
              <a:t>portano alla </a:t>
            </a:r>
            <a:r>
              <a:rPr lang="it-IT" sz="2000" dirty="0" smtClean="0">
                <a:solidFill>
                  <a:srgbClr val="FF0000"/>
                </a:solidFill>
                <a:latin typeface="Arial" pitchFamily="34" charset="0"/>
                <a:cs typeface="Arial" pitchFamily="34" charset="0"/>
              </a:rPr>
              <a:t>massima </a:t>
            </a:r>
          </a:p>
          <a:p>
            <a:pPr algn="just">
              <a:lnSpc>
                <a:spcPts val="2700"/>
              </a:lnSpc>
              <a:spcBef>
                <a:spcPct val="0"/>
              </a:spcBef>
              <a:buFontTx/>
              <a:buNone/>
            </a:pPr>
            <a:r>
              <a:rPr lang="it-IT" sz="2000" dirty="0" smtClean="0">
                <a:solidFill>
                  <a:srgbClr val="FF0000"/>
                </a:solidFill>
                <a:latin typeface="Arial" pitchFamily="34" charset="0"/>
                <a:cs typeface="Arial" pitchFamily="34" charset="0"/>
              </a:rPr>
              <a:t>soddisfazione possibile dei </a:t>
            </a:r>
          </a:p>
          <a:p>
            <a:pPr algn="just">
              <a:lnSpc>
                <a:spcPts val="2700"/>
              </a:lnSpc>
              <a:spcBef>
                <a:spcPct val="0"/>
              </a:spcBef>
              <a:buFontTx/>
              <a:buNone/>
            </a:pPr>
            <a:r>
              <a:rPr lang="it-IT" sz="2000" dirty="0" smtClean="0">
                <a:solidFill>
                  <a:srgbClr val="FF0000"/>
                </a:solidFill>
                <a:latin typeface="Arial" pitchFamily="34" charset="0"/>
                <a:cs typeface="Arial" pitchFamily="34" charset="0"/>
              </a:rPr>
              <a:t>rispettivi bisogni.</a:t>
            </a:r>
            <a:r>
              <a:rPr lang="it-IT" sz="2000" dirty="0" smtClean="0">
                <a:solidFill>
                  <a:schemeClr val="accent2"/>
                </a:solidFill>
                <a:latin typeface="Arial" pitchFamily="34" charset="0"/>
                <a:cs typeface="Arial" pitchFamily="34" charset="0"/>
              </a:rPr>
              <a:t>  </a:t>
            </a:r>
          </a:p>
        </p:txBody>
      </p:sp>
      <p:pic>
        <p:nvPicPr>
          <p:cNvPr id="39939" name="Picture 2" descr="D:\Documenti zia\immagini per slide\download (2).jpg"/>
          <p:cNvPicPr>
            <a:picLocks noChangeAspect="1" noChangeArrowheads="1"/>
          </p:cNvPicPr>
          <p:nvPr/>
        </p:nvPicPr>
        <p:blipFill>
          <a:blip r:embed="rId2" cstate="print"/>
          <a:srcRect/>
          <a:stretch>
            <a:fillRect/>
          </a:stretch>
        </p:blipFill>
        <p:spPr bwMode="auto">
          <a:xfrm>
            <a:off x="5702301" y="3213102"/>
            <a:ext cx="2921000" cy="2322513"/>
          </a:xfrm>
          <a:prstGeom prst="rect">
            <a:avLst/>
          </a:prstGeom>
          <a:noFill/>
          <a:ln w="9525">
            <a:noFill/>
            <a:miter lim="800000"/>
            <a:headEnd/>
            <a:tailEnd/>
          </a:ln>
        </p:spPr>
      </p:pic>
      <p:sp>
        <p:nvSpPr>
          <p:cNvPr id="8" name="Rectangle 2"/>
          <p:cNvSpPr txBox="1">
            <a:spLocks noChangeArrowheads="1"/>
          </p:cNvSpPr>
          <p:nvPr/>
        </p:nvSpPr>
        <p:spPr>
          <a:xfrm>
            <a:off x="2571736" y="214290"/>
            <a:ext cx="5289575" cy="536575"/>
          </a:xfrm>
          <a:prstGeom prst="rect">
            <a:avLst/>
          </a:prstGeom>
        </p:spPr>
        <p:txBody>
          <a:bodyPr/>
          <a:lstStyle/>
          <a:p>
            <a:pPr algn="ctr" eaLnBrk="0" hangingPunct="0">
              <a:defRPr/>
            </a:pPr>
            <a:r>
              <a:rPr lang="it-IT" altLang="it-IT" sz="2800" b="1" dirty="0" smtClean="0">
                <a:solidFill>
                  <a:srgbClr val="FF0000"/>
                </a:solidFill>
              </a:rPr>
              <a:t>Negoziazione Collaborativa </a:t>
            </a:r>
            <a:endParaRPr lang="it-IT" altLang="it-IT" sz="2800" b="1"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1012825" y="1279526"/>
            <a:ext cx="7118350" cy="954107"/>
          </a:xfrm>
          <a:prstGeom prst="rect">
            <a:avLst/>
          </a:prstGeom>
          <a:noFill/>
          <a:ln w="9525">
            <a:noFill/>
            <a:miter lim="800000"/>
            <a:headEnd/>
            <a:tailEnd/>
          </a:ln>
        </p:spPr>
        <p:txBody>
          <a:bodyPr>
            <a:spAutoFit/>
          </a:bodyPr>
          <a:lstStyle/>
          <a:p>
            <a:pPr algn="ctr">
              <a:spcBef>
                <a:spcPct val="50000"/>
              </a:spcBef>
              <a:buClr>
                <a:schemeClr val="bg1"/>
              </a:buClr>
              <a:buFont typeface="Wingdings" pitchFamily="2" charset="2"/>
              <a:buNone/>
            </a:pPr>
            <a:r>
              <a:rPr lang="it-CH" sz="2800" b="1" u="none" dirty="0"/>
              <a:t>L’ obiettivo è trovare un'alternativa vantaggiosa per entrambi! </a:t>
            </a:r>
          </a:p>
        </p:txBody>
      </p:sp>
      <p:pic>
        <p:nvPicPr>
          <p:cNvPr id="41987" name="Picture 6" descr="mani-400[1]"/>
          <p:cNvPicPr>
            <a:picLocks noChangeAspect="1" noChangeArrowheads="1"/>
          </p:cNvPicPr>
          <p:nvPr/>
        </p:nvPicPr>
        <p:blipFill>
          <a:blip r:embed="rId2" cstate="print"/>
          <a:srcRect/>
          <a:stretch>
            <a:fillRect/>
          </a:stretch>
        </p:blipFill>
        <p:spPr bwMode="auto">
          <a:xfrm>
            <a:off x="3025775" y="2815425"/>
            <a:ext cx="3203575" cy="2403475"/>
          </a:xfrm>
          <a:prstGeom prst="rect">
            <a:avLst/>
          </a:prstGeom>
          <a:noFill/>
          <a:ln w="9525">
            <a:noFill/>
            <a:miter lim="800000"/>
            <a:headEnd/>
            <a:tailEnd/>
          </a:ln>
        </p:spPr>
      </p:pic>
      <p:sp>
        <p:nvSpPr>
          <p:cNvPr id="6" name="Rectangle 2"/>
          <p:cNvSpPr txBox="1">
            <a:spLocks noChangeArrowheads="1"/>
          </p:cNvSpPr>
          <p:nvPr/>
        </p:nvSpPr>
        <p:spPr>
          <a:xfrm>
            <a:off x="3045426" y="181062"/>
            <a:ext cx="3055938" cy="536575"/>
          </a:xfrm>
          <a:prstGeom prst="rect">
            <a:avLst/>
          </a:prstGeom>
        </p:spPr>
        <p:txBody>
          <a:bodyPr/>
          <a:lstStyle/>
          <a:p>
            <a:pPr algn="ctr" eaLnBrk="0" hangingPunct="0">
              <a:defRPr/>
            </a:pPr>
            <a:r>
              <a:rPr lang="it-IT" altLang="it-IT" sz="2800" b="1" dirty="0">
                <a:solidFill>
                  <a:srgbClr val="FF0000"/>
                </a:solidFill>
              </a:rPr>
              <a:t>Negoziazione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0" y="188640"/>
            <a:ext cx="9144000" cy="679450"/>
          </a:xfrm>
          <a:noFill/>
          <a:ln>
            <a:miter lim="800000"/>
            <a:headEnd/>
            <a:tailEnd/>
          </a:ln>
        </p:spPr>
        <p:txBody>
          <a:bodyPr vert="horz" wrap="square" numCol="1" anchor="t" anchorCtr="0" compatLnSpc="1">
            <a:prstTxWarp prst="textNoShape">
              <a:avLst/>
            </a:prstTxWarp>
          </a:bodyPr>
          <a:lstStyle/>
          <a:p>
            <a:pPr algn="ctr">
              <a:lnSpc>
                <a:spcPts val="2700"/>
              </a:lnSpc>
            </a:pPr>
            <a:r>
              <a:rPr lang="it-IT" altLang="it-IT" sz="2800" b="1" dirty="0" smtClean="0">
                <a:solidFill>
                  <a:srgbClr val="FF0000"/>
                </a:solidFill>
                <a:latin typeface="Arial" pitchFamily="34" charset="0"/>
                <a:ea typeface="+mn-ea"/>
                <a:cs typeface="Arial" pitchFamily="34" charset="0"/>
              </a:rPr>
              <a:t>Strategia negoziale “I </a:t>
            </a:r>
            <a:r>
              <a:rPr lang="it-IT" altLang="it-IT" sz="2800" b="1" dirty="0" err="1" smtClean="0">
                <a:solidFill>
                  <a:srgbClr val="FF0000"/>
                </a:solidFill>
                <a:latin typeface="Arial" pitchFamily="34" charset="0"/>
                <a:ea typeface="+mn-ea"/>
                <a:cs typeface="Arial" pitchFamily="34" charset="0"/>
              </a:rPr>
              <a:t>win</a:t>
            </a:r>
            <a:r>
              <a:rPr lang="it-IT" altLang="it-IT" sz="2800" b="1" dirty="0" smtClean="0">
                <a:solidFill>
                  <a:srgbClr val="FF0000"/>
                </a:solidFill>
                <a:latin typeface="Arial" pitchFamily="34" charset="0"/>
                <a:ea typeface="+mn-ea"/>
                <a:cs typeface="Arial" pitchFamily="34" charset="0"/>
              </a:rPr>
              <a:t> </a:t>
            </a:r>
            <a:r>
              <a:rPr lang="it-IT" altLang="it-IT" sz="2800" b="1" dirty="0" err="1" smtClean="0">
                <a:solidFill>
                  <a:srgbClr val="FF0000"/>
                </a:solidFill>
                <a:latin typeface="Arial" pitchFamily="34" charset="0"/>
                <a:ea typeface="+mn-ea"/>
                <a:cs typeface="Arial" pitchFamily="34" charset="0"/>
              </a:rPr>
              <a:t>you</a:t>
            </a:r>
            <a:r>
              <a:rPr lang="it-IT" altLang="it-IT" sz="2800" b="1" dirty="0" smtClean="0">
                <a:solidFill>
                  <a:srgbClr val="FF0000"/>
                </a:solidFill>
                <a:latin typeface="Arial" pitchFamily="34" charset="0"/>
                <a:ea typeface="+mn-ea"/>
                <a:cs typeface="Arial" pitchFamily="34" charset="0"/>
              </a:rPr>
              <a:t> </a:t>
            </a:r>
            <a:r>
              <a:rPr lang="it-IT" altLang="it-IT" sz="2800" b="1" dirty="0" err="1" smtClean="0">
                <a:solidFill>
                  <a:srgbClr val="FF0000"/>
                </a:solidFill>
                <a:latin typeface="Arial" pitchFamily="34" charset="0"/>
                <a:ea typeface="+mn-ea"/>
                <a:cs typeface="Arial" pitchFamily="34" charset="0"/>
              </a:rPr>
              <a:t>win</a:t>
            </a:r>
            <a:r>
              <a:rPr lang="it-IT" altLang="it-IT" sz="2800" b="1" dirty="0" smtClean="0">
                <a:solidFill>
                  <a:srgbClr val="FF0000"/>
                </a:solidFill>
                <a:latin typeface="Arial" pitchFamily="34" charset="0"/>
                <a:ea typeface="+mn-ea"/>
                <a:cs typeface="Arial" pitchFamily="34" charset="0"/>
              </a:rPr>
              <a:t>”</a:t>
            </a:r>
          </a:p>
        </p:txBody>
      </p:sp>
      <p:sp>
        <p:nvSpPr>
          <p:cNvPr id="8" name="Text Box 3"/>
          <p:cNvSpPr txBox="1">
            <a:spLocks noChangeArrowheads="1"/>
          </p:cNvSpPr>
          <p:nvPr/>
        </p:nvSpPr>
        <p:spPr bwMode="auto">
          <a:xfrm>
            <a:off x="1285852" y="1500174"/>
            <a:ext cx="7858148" cy="4739759"/>
          </a:xfrm>
          <a:prstGeom prst="rect">
            <a:avLst/>
          </a:prstGeom>
          <a:noFill/>
          <a:ln>
            <a:noFill/>
          </a:ln>
          <a:effectLst/>
          <a:extLst/>
        </p:spPr>
        <p:txBody>
          <a:bodyPr wrap="square">
            <a:spAutoFit/>
          </a:bodyPr>
          <a:lstStyle/>
          <a:p>
            <a:pPr marL="342900" indent="-342900" algn="just">
              <a:spcBef>
                <a:spcPts val="600"/>
              </a:spcBef>
              <a:buClr>
                <a:srgbClr val="FF0000"/>
              </a:buClr>
              <a:buFontTx/>
              <a:buAutoNum type="arabicPeriod"/>
              <a:defRPr/>
            </a:pPr>
            <a:r>
              <a:rPr lang="it-IT" u="none" dirty="0"/>
              <a:t>Passare dal generico allo </a:t>
            </a:r>
            <a:r>
              <a:rPr lang="it-IT" u="none" dirty="0" smtClean="0"/>
              <a:t>specifico- </a:t>
            </a:r>
            <a:r>
              <a:rPr lang="it-IT" i="1" u="none" dirty="0" smtClean="0"/>
              <a:t>oggettivando </a:t>
            </a:r>
            <a:r>
              <a:rPr lang="it-IT" i="1" u="none" dirty="0"/>
              <a:t>e facendo </a:t>
            </a:r>
            <a:r>
              <a:rPr lang="it-IT" i="1" u="none" dirty="0" smtClean="0"/>
              <a:t>domande</a:t>
            </a:r>
          </a:p>
          <a:p>
            <a:pPr marL="342900" indent="-342900" algn="just">
              <a:spcBef>
                <a:spcPts val="600"/>
              </a:spcBef>
              <a:buClr>
                <a:srgbClr val="FF0000"/>
              </a:buClr>
              <a:buFontTx/>
              <a:buAutoNum type="arabicPeriod" startAt="2"/>
              <a:defRPr/>
            </a:pPr>
            <a:r>
              <a:rPr lang="it-IT" u="none" dirty="0" smtClean="0"/>
              <a:t>Analisi - </a:t>
            </a:r>
            <a:r>
              <a:rPr lang="it-IT" i="1" u="none" dirty="0"/>
              <a:t>capire i bisogni e le </a:t>
            </a:r>
            <a:r>
              <a:rPr lang="it-IT" i="1" u="none" dirty="0" smtClean="0"/>
              <a:t>cause</a:t>
            </a:r>
          </a:p>
          <a:p>
            <a:pPr marL="342900" indent="-342900" algn="just">
              <a:spcBef>
                <a:spcPts val="600"/>
              </a:spcBef>
              <a:buClr>
                <a:srgbClr val="FF0000"/>
              </a:buClr>
              <a:defRPr/>
            </a:pPr>
            <a:r>
              <a:rPr lang="it-IT" b="1" dirty="0" smtClean="0">
                <a:solidFill>
                  <a:srgbClr val="FF0000"/>
                </a:solidFill>
                <a:ea typeface="Times New Roman" pitchFamily="18" charset="0"/>
              </a:rPr>
              <a:t>Scindere le persone dal problema</a:t>
            </a:r>
            <a:endParaRPr lang="it-IT" i="1" u="none" dirty="0"/>
          </a:p>
          <a:p>
            <a:pPr algn="just">
              <a:spcBef>
                <a:spcPts val="600"/>
              </a:spcBef>
              <a:buClr>
                <a:srgbClr val="FF0000"/>
              </a:buClr>
              <a:defRPr/>
            </a:pPr>
            <a:r>
              <a:rPr lang="it-IT" u="none" dirty="0">
                <a:solidFill>
                  <a:srgbClr val="FF0000"/>
                </a:solidFill>
              </a:rPr>
              <a:t>3. </a:t>
            </a:r>
            <a:r>
              <a:rPr lang="it-IT" u="none" dirty="0"/>
              <a:t>Individuare l’elemento in </a:t>
            </a:r>
            <a:r>
              <a:rPr lang="it-IT" u="none" dirty="0" smtClean="0"/>
              <a:t>comune</a:t>
            </a:r>
          </a:p>
          <a:p>
            <a:pPr algn="just">
              <a:spcBef>
                <a:spcPts val="600"/>
              </a:spcBef>
              <a:buClr>
                <a:srgbClr val="FF0000"/>
              </a:buClr>
              <a:defRPr/>
            </a:pPr>
            <a:r>
              <a:rPr lang="it-IT" b="1" dirty="0" smtClean="0">
                <a:solidFill>
                  <a:srgbClr val="FF0000"/>
                </a:solidFill>
              </a:rPr>
              <a:t>Concentrarsi sugli interessi</a:t>
            </a:r>
            <a:r>
              <a:rPr lang="it-IT" dirty="0" smtClean="0">
                <a:solidFill>
                  <a:srgbClr val="FF0000"/>
                </a:solidFill>
              </a:rPr>
              <a:t> </a:t>
            </a:r>
            <a:r>
              <a:rPr lang="it-IT" dirty="0" smtClean="0"/>
              <a:t>non sulle posizioni.</a:t>
            </a:r>
            <a:endParaRPr lang="it-IT" u="none" dirty="0"/>
          </a:p>
          <a:p>
            <a:pPr algn="just">
              <a:spcBef>
                <a:spcPts val="600"/>
              </a:spcBef>
              <a:buClr>
                <a:srgbClr val="FF0000"/>
              </a:buClr>
              <a:defRPr/>
            </a:pPr>
            <a:r>
              <a:rPr lang="it-IT" u="none" dirty="0">
                <a:solidFill>
                  <a:srgbClr val="FF0000"/>
                </a:solidFill>
              </a:rPr>
              <a:t>4. </a:t>
            </a:r>
            <a:r>
              <a:rPr lang="it-IT" u="none" dirty="0"/>
              <a:t>Proposte </a:t>
            </a:r>
            <a:r>
              <a:rPr lang="it-IT" u="none" dirty="0" smtClean="0"/>
              <a:t>negoziali</a:t>
            </a:r>
          </a:p>
          <a:p>
            <a:pPr algn="just">
              <a:spcBef>
                <a:spcPts val="600"/>
              </a:spcBef>
              <a:buClr>
                <a:srgbClr val="FF0000"/>
              </a:buClr>
              <a:defRPr/>
            </a:pPr>
            <a:r>
              <a:rPr lang="it-IT" b="1" dirty="0" smtClean="0">
                <a:solidFill>
                  <a:srgbClr val="FF0000"/>
                </a:solidFill>
              </a:rPr>
              <a:t>Elaborare più soluzioni</a:t>
            </a:r>
            <a:r>
              <a:rPr lang="it-IT" b="1" i="1" dirty="0" smtClean="0">
                <a:solidFill>
                  <a:srgbClr val="FF0000"/>
                </a:solidFill>
              </a:rPr>
              <a:t> </a:t>
            </a:r>
            <a:r>
              <a:rPr lang="it-IT" dirty="0" smtClean="0"/>
              <a:t>per risolvere il problema (non irrigidirsi rimanendo legati ad un'unica idea).</a:t>
            </a:r>
            <a:endParaRPr lang="it-IT" u="none" dirty="0"/>
          </a:p>
          <a:p>
            <a:pPr algn="just">
              <a:spcBef>
                <a:spcPts val="600"/>
              </a:spcBef>
              <a:buClr>
                <a:srgbClr val="FF0000"/>
              </a:buClr>
              <a:defRPr/>
            </a:pPr>
            <a:r>
              <a:rPr lang="it-IT" u="none" dirty="0">
                <a:solidFill>
                  <a:srgbClr val="FF0000"/>
                </a:solidFill>
              </a:rPr>
              <a:t>5. </a:t>
            </a:r>
            <a:r>
              <a:rPr lang="it-IT" u="none" dirty="0"/>
              <a:t>Condivisione della </a:t>
            </a:r>
            <a:r>
              <a:rPr lang="it-IT" u="none" dirty="0" smtClean="0"/>
              <a:t>scelta</a:t>
            </a:r>
          </a:p>
          <a:p>
            <a:pPr algn="just">
              <a:spcBef>
                <a:spcPts val="600"/>
              </a:spcBef>
              <a:buClr>
                <a:srgbClr val="FF0000"/>
              </a:buClr>
              <a:defRPr/>
            </a:pPr>
            <a:r>
              <a:rPr lang="it-IT" b="1" dirty="0" smtClean="0">
                <a:solidFill>
                  <a:srgbClr val="FF0000"/>
                </a:solidFill>
              </a:rPr>
              <a:t>Passare</a:t>
            </a:r>
            <a:r>
              <a:rPr lang="it-IT" dirty="0" smtClean="0">
                <a:solidFill>
                  <a:srgbClr val="FF0000"/>
                </a:solidFill>
              </a:rPr>
              <a:t> </a:t>
            </a:r>
            <a:r>
              <a:rPr lang="it-IT" b="1" dirty="0" smtClean="0">
                <a:solidFill>
                  <a:srgbClr val="FF0000"/>
                </a:solidFill>
              </a:rPr>
              <a:t>dalle “posizioni” agli “interessi”</a:t>
            </a:r>
            <a:r>
              <a:rPr lang="it-IT" dirty="0" smtClean="0"/>
              <a:t>(che cosa vogliono davvero le persone e perché).</a:t>
            </a:r>
            <a:endParaRPr lang="it-IT" u="none" dirty="0"/>
          </a:p>
          <a:p>
            <a:pPr algn="just">
              <a:spcBef>
                <a:spcPts val="600"/>
              </a:spcBef>
              <a:buClr>
                <a:srgbClr val="FF0000"/>
              </a:buClr>
              <a:defRPr/>
            </a:pPr>
            <a:r>
              <a:rPr lang="it-IT" u="none" dirty="0">
                <a:solidFill>
                  <a:srgbClr val="FF0000"/>
                </a:solidFill>
              </a:rPr>
              <a:t>6. </a:t>
            </a:r>
            <a:r>
              <a:rPr lang="it-IT" u="none" dirty="0"/>
              <a:t>Attivazione della proposta scelta</a:t>
            </a:r>
          </a:p>
          <a:p>
            <a:pPr algn="just">
              <a:spcBef>
                <a:spcPts val="600"/>
              </a:spcBef>
              <a:buClr>
                <a:srgbClr val="FF0000"/>
              </a:buClr>
              <a:defRPr/>
            </a:pPr>
            <a:r>
              <a:rPr lang="it-IT" u="none" dirty="0" smtClean="0"/>
              <a:t>La </a:t>
            </a:r>
            <a:r>
              <a:rPr lang="it-IT" u="none" dirty="0"/>
              <a:t>strategia negoziale collaborativa della gestione del conflitto </a:t>
            </a:r>
            <a:r>
              <a:rPr lang="it-IT" i="1" u="none" dirty="0">
                <a:solidFill>
                  <a:srgbClr val="FF0000"/>
                </a:solidFill>
              </a:rPr>
              <a:t>è una soluzione terza vantaggiosa per entrambi</a:t>
            </a:r>
            <a:r>
              <a:rPr lang="it-IT" i="1" u="none" dirty="0"/>
              <a:t> = </a:t>
            </a:r>
            <a:r>
              <a:rPr lang="it-IT" i="1" u="none" dirty="0">
                <a:solidFill>
                  <a:srgbClr val="FF0000"/>
                </a:solidFill>
              </a:rPr>
              <a:t>io vinco tu </a:t>
            </a:r>
            <a:r>
              <a:rPr lang="it-IT" i="1" u="none" dirty="0" smtClean="0">
                <a:solidFill>
                  <a:srgbClr val="FF0000"/>
                </a:solidFill>
              </a:rPr>
              <a:t>vinci</a:t>
            </a:r>
            <a:endParaRPr lang="it-IT" i="1" dirty="0">
              <a:solidFill>
                <a:srgbClr val="FF0000"/>
              </a:solidFill>
            </a:endParaRP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546"/>
          <p:cNvSpPr/>
          <p:nvPr/>
        </p:nvSpPr>
        <p:spPr>
          <a:xfrm>
            <a:off x="683568" y="2492896"/>
            <a:ext cx="7560840" cy="584775"/>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lvl="0" algn="ctr"/>
            <a:r>
              <a:rPr lang="it-IT" sz="3200" b="1" dirty="0" smtClean="0"/>
              <a:t>ESERCITAZIONE SULLA NEGOZIAZIONE </a:t>
            </a:r>
            <a:endParaRPr sz="3200" i="1" dirty="0"/>
          </a:p>
        </p:txBody>
      </p:sp>
      <p:sp>
        <p:nvSpPr>
          <p:cNvPr id="7" name="Segnaposto numero diapositiva 3"/>
          <p:cNvSpPr txBox="1">
            <a:spLocks noGrp="1"/>
          </p:cNvSpPr>
          <p:nvPr/>
        </p:nvSpPr>
        <p:spPr bwMode="auto">
          <a:xfrm>
            <a:off x="8794750" y="6553200"/>
            <a:ext cx="349250" cy="304800"/>
          </a:xfrm>
          <a:prstGeom prst="rect">
            <a:avLst/>
          </a:prstGeom>
          <a:noFill/>
          <a:ln w="9525">
            <a:noFill/>
            <a:miter lim="800000"/>
            <a:headEnd/>
            <a:tailEnd/>
          </a:ln>
        </p:spPr>
        <p:txBody>
          <a:bodyPr anchor="ctr"/>
          <a:lstStyle/>
          <a:p>
            <a:pPr algn="ctr" defTabSz="914400"/>
            <a:fld id="{D23B8F92-E905-4EC4-9E2E-2ABF08FE1EE5}" type="slidenum">
              <a:rPr lang="it-IT" altLang="it-IT" sz="1050"/>
              <a:pPr algn="ctr" defTabSz="914400"/>
              <a:t>33</a:t>
            </a:fld>
            <a:endParaRPr lang="it-IT" altLang="it-IT" sz="1050" dirty="0"/>
          </a:p>
        </p:txBody>
      </p:sp>
      <p:pic>
        <p:nvPicPr>
          <p:cNvPr id="4" name="Picture 2" descr="http://news.attico.it/wp-content/uploads/2013/09/20130923-mediazione-obbligatoria.jpg"/>
          <p:cNvPicPr>
            <a:picLocks noChangeAspect="1" noChangeArrowheads="1"/>
          </p:cNvPicPr>
          <p:nvPr/>
        </p:nvPicPr>
        <p:blipFill>
          <a:blip r:embed="rId2" cstate="print"/>
          <a:srcRect/>
          <a:stretch>
            <a:fillRect/>
          </a:stretch>
        </p:blipFill>
        <p:spPr bwMode="auto">
          <a:xfrm>
            <a:off x="2786050" y="3500438"/>
            <a:ext cx="3336344" cy="2419540"/>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02" name="Rectangle 2"/>
          <p:cNvSpPr>
            <a:spLocks noGrp="1" noChangeArrowheads="1"/>
          </p:cNvSpPr>
          <p:nvPr>
            <p:ph type="title"/>
          </p:nvPr>
        </p:nvSpPr>
        <p:spPr>
          <a:xfrm>
            <a:off x="1580898" y="260648"/>
            <a:ext cx="5486400" cy="609600"/>
          </a:xfrm>
        </p:spPr>
        <p:txBody>
          <a:bodyPr/>
          <a:lstStyle/>
          <a:p>
            <a:r>
              <a:rPr lang="it-IT" altLang="it-IT" sz="2800" b="1" kern="1200" dirty="0">
                <a:solidFill>
                  <a:srgbClr val="FF0000"/>
                </a:solidFill>
                <a:latin typeface="Arial" charset="0"/>
                <a:ea typeface="+mn-ea"/>
                <a:cs typeface="+mn-cs"/>
              </a:rPr>
              <a:t>Conflitto: definizione</a:t>
            </a:r>
            <a:r>
              <a:rPr lang="it-IT" altLang="it-IT" sz="3200" kern="1200" dirty="0">
                <a:solidFill>
                  <a:srgbClr val="FF0000"/>
                </a:solidFill>
                <a:latin typeface="Arial" charset="0"/>
                <a:ea typeface="+mn-ea"/>
                <a:cs typeface="+mn-cs"/>
              </a:rPr>
              <a:t/>
            </a:r>
            <a:br>
              <a:rPr lang="it-IT" altLang="it-IT" sz="3200" kern="1200" dirty="0">
                <a:solidFill>
                  <a:srgbClr val="FF0000"/>
                </a:solidFill>
                <a:latin typeface="Arial" charset="0"/>
                <a:ea typeface="+mn-ea"/>
                <a:cs typeface="+mn-cs"/>
              </a:rPr>
            </a:br>
            <a:endParaRPr lang="it-IT" altLang="it-IT" sz="3200" kern="1200" dirty="0">
              <a:solidFill>
                <a:srgbClr val="FF0000"/>
              </a:solidFill>
              <a:latin typeface="Arial" charset="0"/>
              <a:ea typeface="+mn-ea"/>
              <a:cs typeface="+mn-cs"/>
            </a:endParaRPr>
          </a:p>
        </p:txBody>
      </p:sp>
      <p:sp>
        <p:nvSpPr>
          <p:cNvPr id="1536003" name="Rectangle 3"/>
          <p:cNvSpPr>
            <a:spLocks noChangeArrowheads="1"/>
          </p:cNvSpPr>
          <p:nvPr/>
        </p:nvSpPr>
        <p:spPr bwMode="auto">
          <a:xfrm>
            <a:off x="1091540" y="1857364"/>
            <a:ext cx="8052460" cy="1015663"/>
          </a:xfrm>
          <a:prstGeom prst="rect">
            <a:avLst/>
          </a:prstGeom>
          <a:solidFill>
            <a:srgbClr val="92D0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spcAft>
                <a:spcPct val="0"/>
              </a:spcAft>
              <a:buClrTx/>
              <a:buSzTx/>
              <a:buFontTx/>
              <a:buNone/>
            </a:pPr>
            <a:r>
              <a:rPr lang="it-IT" sz="2000" b="1" dirty="0">
                <a:solidFill>
                  <a:schemeClr val="tx1"/>
                </a:solidFill>
              </a:rPr>
              <a:t>Il conflitto </a:t>
            </a:r>
            <a:r>
              <a:rPr lang="it-IT" sz="2000" b="1" dirty="0" smtClean="0">
                <a:solidFill>
                  <a:schemeClr val="tx1"/>
                </a:solidFill>
              </a:rPr>
              <a:t>è la </a:t>
            </a:r>
            <a:r>
              <a:rPr lang="it-IT" sz="2000" b="1" dirty="0">
                <a:solidFill>
                  <a:schemeClr val="tx1"/>
                </a:solidFill>
              </a:rPr>
              <a:t>manifestazione (esplicita </a:t>
            </a:r>
            <a:r>
              <a:rPr lang="it-IT" sz="2000" b="1" dirty="0" smtClean="0">
                <a:solidFill>
                  <a:schemeClr val="tx1"/>
                </a:solidFill>
              </a:rPr>
              <a:t>o implicita</a:t>
            </a:r>
            <a:r>
              <a:rPr lang="it-IT" sz="2000" b="1" dirty="0">
                <a:solidFill>
                  <a:schemeClr val="tx1"/>
                </a:solidFill>
              </a:rPr>
              <a:t>) di un disaccordo tra individui o </a:t>
            </a:r>
            <a:r>
              <a:rPr lang="it-IT" sz="2000" b="1" dirty="0" smtClean="0">
                <a:solidFill>
                  <a:schemeClr val="tx1"/>
                </a:solidFill>
              </a:rPr>
              <a:t>tra gruppi </a:t>
            </a:r>
            <a:r>
              <a:rPr lang="it-IT" sz="2000" b="1" dirty="0">
                <a:solidFill>
                  <a:schemeClr val="tx1"/>
                </a:solidFill>
              </a:rPr>
              <a:t>che </a:t>
            </a:r>
            <a:r>
              <a:rPr lang="it-IT" sz="2000" b="1" i="1" dirty="0" smtClean="0"/>
              <a:t>hanno interessi in comune</a:t>
            </a:r>
            <a:r>
              <a:rPr lang="it-IT" sz="2000" b="1" i="1" dirty="0" smtClean="0">
                <a:solidFill>
                  <a:schemeClr val="tx1"/>
                </a:solidFill>
              </a:rPr>
              <a:t>. </a:t>
            </a:r>
            <a:r>
              <a:rPr lang="it-IT" sz="2000" b="1" dirty="0" smtClean="0">
                <a:solidFill>
                  <a:schemeClr val="tx1"/>
                </a:solidFill>
              </a:rPr>
              <a:t>Il contrasto avviene a livello di contenuti , il conflitto a livello relazionale.</a:t>
            </a:r>
            <a:endParaRPr lang="it-IT" sz="2000" b="1" dirty="0">
              <a:solidFill>
                <a:schemeClr val="tx1"/>
              </a:solidFill>
            </a:endParaRPr>
          </a:p>
        </p:txBody>
      </p:sp>
      <p:sp>
        <p:nvSpPr>
          <p:cNvPr id="5" name="Text Box 3"/>
          <p:cNvSpPr txBox="1">
            <a:spLocks noChangeArrowheads="1"/>
          </p:cNvSpPr>
          <p:nvPr/>
        </p:nvSpPr>
        <p:spPr bwMode="auto">
          <a:xfrm>
            <a:off x="857224" y="3357562"/>
            <a:ext cx="8092325" cy="1015663"/>
          </a:xfrm>
          <a:prstGeom prst="rect">
            <a:avLst/>
          </a:prstGeom>
          <a:solidFill>
            <a:schemeClr val="accent1"/>
          </a:solidFill>
          <a:ln>
            <a:noFill/>
          </a:ln>
          <a:effectLst/>
        </p:spPr>
        <p:txBody>
          <a:bodyPr wrap="square">
            <a:spAutoFit/>
          </a:bodyPr>
          <a:lstStyle/>
          <a:p>
            <a:pPr>
              <a:spcAft>
                <a:spcPct val="0"/>
              </a:spcAft>
              <a:buClrTx/>
              <a:buSzTx/>
              <a:buFontTx/>
              <a:buNone/>
            </a:pPr>
            <a:r>
              <a:rPr lang="it-IT" sz="2000" b="1" dirty="0">
                <a:solidFill>
                  <a:schemeClr val="tx1"/>
                </a:solidFill>
              </a:rPr>
              <a:t>Per la genesi di ogni conflitto è </a:t>
            </a:r>
            <a:r>
              <a:rPr lang="it-IT" sz="2000" b="1" dirty="0" smtClean="0">
                <a:solidFill>
                  <a:schemeClr val="tx1"/>
                </a:solidFill>
              </a:rPr>
              <a:t>necessario percepire </a:t>
            </a:r>
            <a:r>
              <a:rPr lang="it-IT" sz="2000" b="1" dirty="0">
                <a:solidFill>
                  <a:schemeClr val="tx1"/>
                </a:solidFill>
              </a:rPr>
              <a:t>le risorse in gioco come scarse.</a:t>
            </a:r>
          </a:p>
          <a:p>
            <a:pPr>
              <a:spcAft>
                <a:spcPct val="0"/>
              </a:spcAft>
              <a:buClrTx/>
              <a:buSzTx/>
              <a:buFontTx/>
              <a:buNone/>
            </a:pPr>
            <a:endParaRPr lang="it-IT" sz="2000" b="1" dirty="0">
              <a:solidFill>
                <a:schemeClr val="tx1"/>
              </a:solidFill>
            </a:endParaRPr>
          </a:p>
        </p:txBody>
      </p:sp>
      <p:sp>
        <p:nvSpPr>
          <p:cNvPr id="6" name="Text Box 3"/>
          <p:cNvSpPr txBox="1">
            <a:spLocks noChangeArrowheads="1"/>
          </p:cNvSpPr>
          <p:nvPr/>
        </p:nvSpPr>
        <p:spPr bwMode="auto">
          <a:xfrm>
            <a:off x="1101260" y="5000636"/>
            <a:ext cx="8042740" cy="707886"/>
          </a:xfrm>
          <a:prstGeom prst="rect">
            <a:avLst/>
          </a:prstGeom>
          <a:solidFill>
            <a:srgbClr val="FF0000"/>
          </a:solidFill>
          <a:ln>
            <a:noFill/>
          </a:ln>
          <a:effectLst/>
        </p:spPr>
        <p:txBody>
          <a:bodyPr wrap="square">
            <a:spAutoFit/>
          </a:bodyPr>
          <a:lstStyle/>
          <a:p>
            <a:pPr algn="ctr">
              <a:spcAft>
                <a:spcPct val="0"/>
              </a:spcAft>
              <a:buClrTx/>
              <a:buSzTx/>
              <a:buFontTx/>
              <a:buNone/>
            </a:pPr>
            <a:r>
              <a:rPr lang="it-IT" sz="2000" b="1" dirty="0">
                <a:solidFill>
                  <a:schemeClr val="bg1"/>
                </a:solidFill>
              </a:rPr>
              <a:t>Ogni conflitto si alimenta </a:t>
            </a:r>
            <a:r>
              <a:rPr lang="it-IT" sz="2000" b="1" dirty="0" smtClean="0">
                <a:solidFill>
                  <a:schemeClr val="bg1"/>
                </a:solidFill>
              </a:rPr>
              <a:t>nell’ambiguità</a:t>
            </a:r>
            <a:r>
              <a:rPr lang="it-IT" sz="2000" b="1" dirty="0">
                <a:solidFill>
                  <a:schemeClr val="bg1"/>
                </a:solidFill>
              </a:rPr>
              <a:t>, </a:t>
            </a:r>
            <a:endParaRPr lang="it-IT" sz="2000" b="1" dirty="0" smtClean="0">
              <a:solidFill>
                <a:schemeClr val="bg1"/>
              </a:solidFill>
            </a:endParaRPr>
          </a:p>
          <a:p>
            <a:pPr algn="ctr">
              <a:spcAft>
                <a:spcPct val="0"/>
              </a:spcAft>
              <a:buClrTx/>
              <a:buSzTx/>
              <a:buFontTx/>
              <a:buNone/>
            </a:pPr>
            <a:r>
              <a:rPr lang="it-IT" sz="2000" b="1" dirty="0" smtClean="0">
                <a:solidFill>
                  <a:schemeClr val="bg1"/>
                </a:solidFill>
              </a:rPr>
              <a:t>vale </a:t>
            </a:r>
            <a:r>
              <a:rPr lang="it-IT" sz="2000" b="1" dirty="0">
                <a:solidFill>
                  <a:schemeClr val="bg1"/>
                </a:solidFill>
              </a:rPr>
              <a:t>a </a:t>
            </a:r>
            <a:r>
              <a:rPr lang="it-IT" sz="2000" b="1" dirty="0" smtClean="0">
                <a:solidFill>
                  <a:schemeClr val="bg1"/>
                </a:solidFill>
              </a:rPr>
              <a:t>dire </a:t>
            </a:r>
            <a:r>
              <a:rPr lang="it-IT" sz="2000" b="1" dirty="0">
                <a:solidFill>
                  <a:schemeClr val="bg1"/>
                </a:solidFill>
              </a:rPr>
              <a:t>nell’assenza di chiari criteri per la sua </a:t>
            </a:r>
            <a:r>
              <a:rPr lang="it-IT" sz="2000" b="1" dirty="0" smtClean="0">
                <a:solidFill>
                  <a:schemeClr val="bg1"/>
                </a:solidFill>
              </a:rPr>
              <a:t>gestione</a:t>
            </a:r>
            <a:r>
              <a:rPr lang="it-IT" sz="2000" b="1" dirty="0">
                <a:solidFill>
                  <a:schemeClr val="bg1"/>
                </a:solidFill>
              </a:rPr>
              <a:t>.</a:t>
            </a:r>
          </a:p>
        </p:txBody>
      </p:sp>
    </p:spTree>
    <p:extLst>
      <p:ext uri="{BB962C8B-B14F-4D97-AF65-F5344CB8AC3E}">
        <p14:creationId xmlns:p14="http://schemas.microsoft.com/office/powerpoint/2010/main" val="2836316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3170" name="Rectangle 2"/>
          <p:cNvSpPr>
            <a:spLocks noGrp="1" noChangeArrowheads="1"/>
          </p:cNvSpPr>
          <p:nvPr>
            <p:ph type="title"/>
          </p:nvPr>
        </p:nvSpPr>
        <p:spPr>
          <a:xfrm>
            <a:off x="457658" y="202281"/>
            <a:ext cx="8228707" cy="706440"/>
          </a:xfrm>
        </p:spPr>
        <p:txBody>
          <a:bodyPr/>
          <a:lstStyle/>
          <a:p>
            <a:r>
              <a:rPr lang="it-IT" altLang="it-IT" sz="2800" b="1" kern="1200" dirty="0">
                <a:solidFill>
                  <a:srgbClr val="FF0000"/>
                </a:solidFill>
                <a:latin typeface="Arial" charset="0"/>
                <a:ea typeface="+mn-ea"/>
                <a:cs typeface="+mn-cs"/>
              </a:rPr>
              <a:t>Diversi livelli di conflitto</a:t>
            </a:r>
          </a:p>
        </p:txBody>
      </p:sp>
      <p:sp>
        <p:nvSpPr>
          <p:cNvPr id="1543171" name="Text Box 3"/>
          <p:cNvSpPr txBox="1">
            <a:spLocks noChangeArrowheads="1"/>
          </p:cNvSpPr>
          <p:nvPr/>
        </p:nvSpPr>
        <p:spPr bwMode="auto">
          <a:xfrm>
            <a:off x="935505" y="1285860"/>
            <a:ext cx="8208495" cy="830997"/>
          </a:xfrm>
          <a:prstGeom prst="rect">
            <a:avLst/>
          </a:prstGeom>
          <a:solidFill>
            <a:srgbClr val="FF0000"/>
          </a:solidFill>
          <a:ln>
            <a:noFill/>
          </a:ln>
          <a:effectLst/>
        </p:spPr>
        <p:txBody>
          <a:bodyPr wrap="square">
            <a:spAutoFit/>
          </a:bodyPr>
          <a:lstStyle/>
          <a:p>
            <a:pPr>
              <a:spcAft>
                <a:spcPct val="0"/>
              </a:spcAft>
              <a:buClrTx/>
              <a:buSzTx/>
              <a:buFontTx/>
              <a:buNone/>
            </a:pPr>
            <a:r>
              <a:rPr lang="it-IT" sz="2400" b="0" dirty="0">
                <a:solidFill>
                  <a:schemeClr val="bg1">
                    <a:lumMod val="95000"/>
                  </a:schemeClr>
                </a:solidFill>
              </a:rPr>
              <a:t>Sebbene un certo grado di conflitto </a:t>
            </a:r>
            <a:r>
              <a:rPr lang="it-IT" sz="2400" b="0" dirty="0" smtClean="0">
                <a:solidFill>
                  <a:schemeClr val="bg1">
                    <a:lumMod val="95000"/>
                  </a:schemeClr>
                </a:solidFill>
              </a:rPr>
              <a:t>sia fisiologico</a:t>
            </a:r>
            <a:r>
              <a:rPr lang="it-IT" sz="2400" b="0" dirty="0">
                <a:solidFill>
                  <a:schemeClr val="bg1">
                    <a:lumMod val="95000"/>
                  </a:schemeClr>
                </a:solidFill>
              </a:rPr>
              <a:t>, livelli troppo alti o troppo bassi </a:t>
            </a:r>
            <a:r>
              <a:rPr lang="it-IT" sz="2400" b="0" dirty="0" smtClean="0">
                <a:solidFill>
                  <a:schemeClr val="bg1">
                    <a:lumMod val="95000"/>
                  </a:schemeClr>
                </a:solidFill>
              </a:rPr>
              <a:t>di conflitto </a:t>
            </a:r>
            <a:r>
              <a:rPr lang="it-IT" sz="2400" b="0" dirty="0">
                <a:solidFill>
                  <a:schemeClr val="bg1">
                    <a:lumMod val="95000"/>
                  </a:schemeClr>
                </a:solidFill>
              </a:rPr>
              <a:t>sono disfunzionali: </a:t>
            </a:r>
          </a:p>
        </p:txBody>
      </p:sp>
      <p:sp>
        <p:nvSpPr>
          <p:cNvPr id="1543172" name="Text Box 4"/>
          <p:cNvSpPr txBox="1">
            <a:spLocks noChangeArrowheads="1"/>
          </p:cNvSpPr>
          <p:nvPr/>
        </p:nvSpPr>
        <p:spPr bwMode="auto">
          <a:xfrm>
            <a:off x="935505" y="3071810"/>
            <a:ext cx="820849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Aft>
                <a:spcPct val="0"/>
              </a:spcAft>
              <a:buClr>
                <a:srgbClr val="990033"/>
              </a:buClr>
              <a:buSzTx/>
              <a:buFont typeface="Wingdings" pitchFamily="2" charset="2"/>
              <a:buChar char="ü"/>
            </a:pPr>
            <a:r>
              <a:rPr lang="it-IT" sz="1600" b="0" dirty="0">
                <a:solidFill>
                  <a:schemeClr val="tx1"/>
                </a:solidFill>
              </a:rPr>
              <a:t> </a:t>
            </a:r>
            <a:r>
              <a:rPr lang="it-IT" sz="2400" b="0" dirty="0">
                <a:solidFill>
                  <a:schemeClr val="tx1"/>
                </a:solidFill>
              </a:rPr>
              <a:t>la soppressione del conflitto favorisce il “</a:t>
            </a:r>
            <a:r>
              <a:rPr lang="it-IT" sz="2400" b="0" dirty="0" err="1">
                <a:solidFill>
                  <a:schemeClr val="tx1"/>
                </a:solidFill>
              </a:rPr>
              <a:t>groupthink</a:t>
            </a:r>
            <a:r>
              <a:rPr lang="it-IT" sz="2400" b="0" dirty="0">
                <a:solidFill>
                  <a:schemeClr val="tx1"/>
                </a:solidFill>
              </a:rPr>
              <a:t>”, il conformismo, ostacolando l’innovazione, la spinta al miglioramento, la flessibilità;</a:t>
            </a:r>
          </a:p>
        </p:txBody>
      </p:sp>
      <p:sp>
        <p:nvSpPr>
          <p:cNvPr id="1543173" name="Text Box 5"/>
          <p:cNvSpPr txBox="1">
            <a:spLocks noChangeArrowheads="1"/>
          </p:cNvSpPr>
          <p:nvPr/>
        </p:nvSpPr>
        <p:spPr bwMode="auto">
          <a:xfrm>
            <a:off x="1071538" y="4286256"/>
            <a:ext cx="80724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Aft>
                <a:spcPct val="0"/>
              </a:spcAft>
              <a:buClr>
                <a:srgbClr val="990033"/>
              </a:buClr>
              <a:buSzTx/>
              <a:buFont typeface="Wingdings" pitchFamily="2" charset="2"/>
              <a:buChar char="ü"/>
            </a:pPr>
            <a:r>
              <a:rPr lang="it-IT" sz="1600" b="0" dirty="0">
                <a:solidFill>
                  <a:schemeClr val="tx1"/>
                </a:solidFill>
              </a:rPr>
              <a:t> </a:t>
            </a:r>
            <a:r>
              <a:rPr lang="it-IT" sz="2400" b="0" dirty="0">
                <a:solidFill>
                  <a:schemeClr val="tx1"/>
                </a:solidFill>
              </a:rPr>
              <a:t>livelli troppo elevati di conflitto </a:t>
            </a:r>
            <a:r>
              <a:rPr lang="it-IT" sz="2400" b="0" dirty="0" smtClean="0">
                <a:solidFill>
                  <a:schemeClr val="tx1"/>
                </a:solidFill>
              </a:rPr>
              <a:t>favoriscono escalation </a:t>
            </a:r>
            <a:r>
              <a:rPr lang="it-IT" sz="2400" b="0" dirty="0">
                <a:solidFill>
                  <a:schemeClr val="tx1"/>
                </a:solidFill>
              </a:rPr>
              <a:t>di aggressività, rigidità </a:t>
            </a:r>
            <a:r>
              <a:rPr lang="it-IT" sz="2400" b="0" dirty="0" smtClean="0">
                <a:solidFill>
                  <a:schemeClr val="tx1"/>
                </a:solidFill>
              </a:rPr>
              <a:t>cognitiva e </a:t>
            </a:r>
            <a:r>
              <a:rPr lang="it-IT" sz="2400" b="0" dirty="0">
                <a:solidFill>
                  <a:schemeClr val="tx1"/>
                </a:solidFill>
              </a:rPr>
              <a:t>comportamentale, esasperazione non </a:t>
            </a:r>
            <a:r>
              <a:rPr lang="it-IT" sz="2400" b="0" dirty="0" smtClean="0">
                <a:solidFill>
                  <a:schemeClr val="tx1"/>
                </a:solidFill>
              </a:rPr>
              <a:t>costruttiva delle </a:t>
            </a:r>
            <a:r>
              <a:rPr lang="it-IT" sz="2400" b="0" dirty="0">
                <a:solidFill>
                  <a:schemeClr val="tx1"/>
                </a:solidFill>
              </a:rPr>
              <a:t>diversità.</a:t>
            </a:r>
          </a:p>
        </p:txBody>
      </p:sp>
    </p:spTree>
    <p:extLst>
      <p:ext uri="{BB962C8B-B14F-4D97-AF65-F5344CB8AC3E}">
        <p14:creationId xmlns:p14="http://schemas.microsoft.com/office/powerpoint/2010/main" val="40511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1066800" y="1555750"/>
            <a:ext cx="7315200" cy="3034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algn="ctr">
              <a:spcBef>
                <a:spcPct val="35000"/>
              </a:spcBef>
            </a:pPr>
            <a:endParaRPr lang="it-IT" altLang="it-IT" sz="2000" b="1" dirty="0">
              <a:solidFill>
                <a:srgbClr val="FF9900"/>
              </a:solidFill>
              <a:latin typeface="Verdana" pitchFamily="34" charset="0"/>
            </a:endParaRPr>
          </a:p>
          <a:p>
            <a:pPr algn="ctr">
              <a:spcBef>
                <a:spcPct val="35000"/>
              </a:spcBef>
            </a:pPr>
            <a:r>
              <a:rPr lang="it-IT" altLang="it-IT" sz="3200" b="1" dirty="0">
                <a:solidFill>
                  <a:srgbClr val="FF9900"/>
                </a:solidFill>
                <a:latin typeface="Verdana" pitchFamily="34" charset="0"/>
              </a:rPr>
              <a:t>GLI ASSIOMI DELLA </a:t>
            </a:r>
            <a:r>
              <a:rPr lang="it-IT" altLang="it-IT" sz="3200" b="1" dirty="0" smtClean="0">
                <a:solidFill>
                  <a:srgbClr val="FF9900"/>
                </a:solidFill>
                <a:latin typeface="Verdana" pitchFamily="34" charset="0"/>
              </a:rPr>
              <a:t>COMUNICAZIONE PER COMPRENDERE DA DOVE POSSONO AVERE ORIGINE LE CRITICITA’ RELAZIONALI</a:t>
            </a:r>
            <a:endParaRPr lang="it-IT" altLang="it-IT" sz="3200" b="1" dirty="0">
              <a:solidFill>
                <a:srgbClr val="FF9900"/>
              </a:solidFill>
              <a:latin typeface="Verdana" pitchFamily="34" charset="0"/>
            </a:endParaRPr>
          </a:p>
        </p:txBody>
      </p:sp>
    </p:spTree>
    <p:extLst>
      <p:ext uri="{BB962C8B-B14F-4D97-AF65-F5344CB8AC3E}">
        <p14:creationId xmlns:p14="http://schemas.microsoft.com/office/powerpoint/2010/main" val="226999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899592" y="1628800"/>
            <a:ext cx="8001000" cy="466725"/>
          </a:xfrm>
          <a:prstGeom prst="rect">
            <a:avLst/>
          </a:prstGeom>
          <a:solidFill>
            <a:schemeClr val="bg1"/>
          </a:solidFill>
          <a:ln w="9525">
            <a:solidFill>
              <a:srgbClr val="FF0000"/>
            </a:solidFill>
            <a:miter lim="800000"/>
            <a:headEnd/>
            <a:tailEnd/>
          </a:ln>
          <a:effectLst>
            <a:outerShdw dist="35921" dir="2700000" algn="ctr" rotWithShape="0">
              <a:schemeClr val="bg2"/>
            </a:outerShdw>
          </a:effectLst>
        </p:spPr>
        <p:txBody>
          <a:bodyPr>
            <a:spAutoFit/>
          </a:bodyPr>
          <a:lstStyle/>
          <a:p>
            <a:pPr algn="ctr" eaLnBrk="0" hangingPunct="0">
              <a:spcBef>
                <a:spcPct val="100000"/>
              </a:spcBef>
            </a:pPr>
            <a:r>
              <a:rPr lang="it-IT" altLang="it-IT" b="1">
                <a:solidFill>
                  <a:schemeClr val="folHlink"/>
                </a:solidFill>
                <a:latin typeface="Arial" charset="0"/>
              </a:rPr>
              <a:t>1) NON SI PUÒ NON COMUNICARE</a:t>
            </a:r>
          </a:p>
        </p:txBody>
      </p:sp>
      <p:sp>
        <p:nvSpPr>
          <p:cNvPr id="35844" name="Text Box 4"/>
          <p:cNvSpPr txBox="1">
            <a:spLocks noChangeArrowheads="1"/>
          </p:cNvSpPr>
          <p:nvPr/>
        </p:nvSpPr>
        <p:spPr bwMode="auto">
          <a:xfrm>
            <a:off x="685800" y="2286000"/>
            <a:ext cx="792480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it-IT" altLang="it-IT" sz="1600" b="1" dirty="0">
                <a:solidFill>
                  <a:srgbClr val="003399"/>
                </a:solidFill>
                <a:latin typeface="Verdana" pitchFamily="34" charset="0"/>
              </a:rPr>
              <a:t>Se definiamo la COMUNICAZIONE come qualsiasi comportamento che accade in presenza di un interlocutore, allora non possiamo non comunicare. Ogni nostro gesto, azione, messaggio costituisce per l’interlocutore una comunicazione, acquisisce un SIGNIFICATO.</a:t>
            </a:r>
          </a:p>
          <a:p>
            <a:pPr algn="ctr" eaLnBrk="0" hangingPunct="0">
              <a:spcBef>
                <a:spcPct val="50000"/>
              </a:spcBef>
            </a:pPr>
            <a:r>
              <a:rPr lang="it-IT" altLang="it-IT" sz="1600" b="1" dirty="0" smtClean="0">
                <a:solidFill>
                  <a:srgbClr val="003399"/>
                </a:solidFill>
                <a:latin typeface="Verdana" pitchFamily="34" charset="0"/>
                <a:sym typeface="Symbol" pitchFamily="18" charset="2"/>
              </a:rPr>
              <a:t></a:t>
            </a:r>
            <a:endParaRPr lang="it-IT" altLang="it-IT" sz="1600" b="1" dirty="0">
              <a:solidFill>
                <a:srgbClr val="003399"/>
              </a:solidFill>
              <a:latin typeface="Verdana" pitchFamily="34" charset="0"/>
              <a:sym typeface="Symbol" pitchFamily="18" charset="2"/>
            </a:endParaRPr>
          </a:p>
          <a:p>
            <a:pPr algn="just" eaLnBrk="0" hangingPunct="0">
              <a:spcBef>
                <a:spcPct val="50000"/>
              </a:spcBef>
              <a:buFont typeface="Wingdings" pitchFamily="2" charset="2"/>
              <a:buChar char="ü"/>
            </a:pPr>
            <a:r>
              <a:rPr lang="it-IT" altLang="it-IT" sz="1600" b="1" dirty="0">
                <a:solidFill>
                  <a:srgbClr val="003399"/>
                </a:solidFill>
                <a:latin typeface="Verdana" pitchFamily="34" charset="0"/>
                <a:sym typeface="Symbol" pitchFamily="18" charset="2"/>
              </a:rPr>
              <a:t>qualunque cosa </a:t>
            </a:r>
            <a:r>
              <a:rPr lang="it-IT" altLang="it-IT" sz="1600" b="1" dirty="0" smtClean="0">
                <a:solidFill>
                  <a:srgbClr val="003399"/>
                </a:solidFill>
                <a:latin typeface="Verdana" pitchFamily="34" charset="0"/>
                <a:sym typeface="Symbol" pitchFamily="18" charset="2"/>
              </a:rPr>
              <a:t>facciamo (</a:t>
            </a:r>
            <a:r>
              <a:rPr lang="it-IT" altLang="it-IT" sz="1600" b="1" dirty="0">
                <a:solidFill>
                  <a:srgbClr val="003399"/>
                </a:solidFill>
                <a:latin typeface="Verdana" pitchFamily="34" charset="0"/>
                <a:sym typeface="Symbol" pitchFamily="18" charset="2"/>
              </a:rPr>
              <a:t>o non facciamo) ha valore di messaggio: anche un silenzio o l’inattività o il ritirarsi hanno un valore di messaggio per il nostro interlocutore, che a sua volta non può non rispondere o non essere influenzato da queste comunicazioni</a:t>
            </a:r>
          </a:p>
        </p:txBody>
      </p:sp>
      <p:sp>
        <p:nvSpPr>
          <p:cNvPr id="35848" name="Text Box 8"/>
          <p:cNvSpPr txBox="1">
            <a:spLocks noChangeArrowheads="1"/>
          </p:cNvSpPr>
          <p:nvPr/>
        </p:nvSpPr>
        <p:spPr bwMode="auto">
          <a:xfrm>
            <a:off x="990600" y="304800"/>
            <a:ext cx="7315200" cy="584775"/>
          </a:xfrm>
          <a:prstGeom prst="rect">
            <a:avLst/>
          </a:prstGeom>
          <a:noFill/>
          <a:ln w="9525">
            <a:noFill/>
            <a:miter lim="800000"/>
            <a:headEnd/>
            <a:tailEnd/>
          </a:ln>
          <a:effectLst/>
        </p:spPr>
        <p:txBody>
          <a:bodyPr wrap="square">
            <a:spAutoFit/>
          </a:bodyPr>
          <a:lstStyle>
            <a:defPPr>
              <a:defRPr lang="en-US"/>
            </a:defPPr>
            <a:lvl1pPr algn="ctr">
              <a:spcBef>
                <a:spcPct val="50000"/>
              </a:spcBef>
              <a:defRPr sz="3200" b="1">
                <a:solidFill>
                  <a:srgbClr val="E56F0D"/>
                </a:solidFill>
                <a:latin typeface="+mj-lt"/>
              </a:defRPr>
            </a:lvl1pPr>
          </a:lstStyle>
          <a:p>
            <a:r>
              <a:rPr lang="it-IT" altLang="it-IT" dirty="0"/>
              <a:t>GLI ASSIOMI DELLA COMUNICAZIONE</a:t>
            </a:r>
          </a:p>
        </p:txBody>
      </p:sp>
    </p:spTree>
    <p:extLst>
      <p:ext uri="{BB962C8B-B14F-4D97-AF65-F5344CB8AC3E}">
        <p14:creationId xmlns:p14="http://schemas.microsoft.com/office/powerpoint/2010/main" val="297692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UT0006.png"/>
          <p:cNvPicPr/>
          <p:nvPr/>
        </p:nvPicPr>
        <p:blipFill>
          <a:blip r:embed="rId2" cstate="print">
            <a:extLst/>
          </a:blip>
          <a:stretch>
            <a:fillRect/>
          </a:stretch>
        </p:blipFill>
        <p:spPr>
          <a:xfrm>
            <a:off x="992560" y="1628800"/>
            <a:ext cx="8089901" cy="4321175"/>
          </a:xfrm>
          <a:prstGeom prst="rect">
            <a:avLst/>
          </a:prstGeom>
          <a:ln w="12700">
            <a:miter lim="400000"/>
          </a:ln>
        </p:spPr>
      </p:pic>
      <p:sp>
        <p:nvSpPr>
          <p:cNvPr id="3" name="Text Box 3"/>
          <p:cNvSpPr txBox="1">
            <a:spLocks noChangeArrowheads="1"/>
          </p:cNvSpPr>
          <p:nvPr/>
        </p:nvSpPr>
        <p:spPr bwMode="auto">
          <a:xfrm>
            <a:off x="1143000" y="692696"/>
            <a:ext cx="8001000" cy="466725"/>
          </a:xfrm>
          <a:prstGeom prst="rect">
            <a:avLst/>
          </a:prstGeom>
          <a:solidFill>
            <a:schemeClr val="bg1"/>
          </a:solidFill>
          <a:ln w="9525">
            <a:solidFill>
              <a:srgbClr val="FF0000"/>
            </a:solidFill>
            <a:miter lim="800000"/>
            <a:headEnd/>
            <a:tailEnd/>
          </a:ln>
          <a:effectLst>
            <a:outerShdw dist="35921" dir="2700000" algn="ctr" rotWithShape="0">
              <a:schemeClr val="bg2"/>
            </a:outerShdw>
          </a:effectLst>
        </p:spPr>
        <p:txBody>
          <a:bodyPr>
            <a:spAutoFit/>
          </a:bodyPr>
          <a:lstStyle/>
          <a:p>
            <a:pPr algn="ctr" eaLnBrk="0" hangingPunct="0">
              <a:spcBef>
                <a:spcPct val="100000"/>
              </a:spcBef>
            </a:pPr>
            <a:r>
              <a:rPr lang="it-IT" altLang="it-IT" b="1">
                <a:solidFill>
                  <a:schemeClr val="folHlink"/>
                </a:solidFill>
                <a:latin typeface="Arial" charset="0"/>
              </a:rPr>
              <a:t>1) NON SI PUÒ NON COMUNICARE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3"/>
          <p:cNvSpPr txBox="1">
            <a:spLocks noChangeArrowheads="1"/>
          </p:cNvSpPr>
          <p:nvPr/>
        </p:nvSpPr>
        <p:spPr bwMode="auto">
          <a:xfrm>
            <a:off x="899592" y="1556792"/>
            <a:ext cx="8001000" cy="831850"/>
          </a:xfrm>
          <a:prstGeom prst="rect">
            <a:avLst/>
          </a:prstGeom>
          <a:solidFill>
            <a:schemeClr val="bg1"/>
          </a:solidFill>
          <a:ln w="9525">
            <a:solidFill>
              <a:srgbClr val="FF0000"/>
            </a:solidFill>
            <a:miter lim="800000"/>
            <a:headEnd/>
            <a:tailEnd/>
          </a:ln>
          <a:effectLst>
            <a:outerShdw dist="35921" dir="2700000" algn="ctr" rotWithShape="0">
              <a:schemeClr val="bg2"/>
            </a:outerShdw>
          </a:effectLst>
        </p:spPr>
        <p:txBody>
          <a:bodyPr>
            <a:spAutoFit/>
          </a:bodyPr>
          <a:lstStyle/>
          <a:p>
            <a:pPr algn="ctr" eaLnBrk="0" hangingPunct="0">
              <a:spcBef>
                <a:spcPct val="100000"/>
              </a:spcBef>
            </a:pPr>
            <a:r>
              <a:rPr lang="it-IT" altLang="it-IT" b="1">
                <a:solidFill>
                  <a:schemeClr val="folHlink"/>
                </a:solidFill>
                <a:latin typeface="Arial" charset="0"/>
              </a:rPr>
              <a:t>2) OGNI COMUNICAZIONE HA UN ASPETTO DI CONTENUTO E UNO DI RELAZIONE</a:t>
            </a:r>
          </a:p>
        </p:txBody>
      </p:sp>
      <p:sp>
        <p:nvSpPr>
          <p:cNvPr id="36868" name="Text Box 4"/>
          <p:cNvSpPr txBox="1">
            <a:spLocks noChangeArrowheads="1"/>
          </p:cNvSpPr>
          <p:nvPr/>
        </p:nvSpPr>
        <p:spPr bwMode="auto">
          <a:xfrm>
            <a:off x="1768475" y="2741613"/>
            <a:ext cx="2468563" cy="53975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it-IT" altLang="it-IT" b="1">
                <a:solidFill>
                  <a:schemeClr val="bg1"/>
                </a:solidFill>
                <a:effectLst>
                  <a:outerShdw blurRad="38100" dist="38100" dir="2700000" algn="tl">
                    <a:srgbClr val="000000"/>
                  </a:outerShdw>
                </a:effectLst>
                <a:latin typeface="Arial" charset="0"/>
              </a:rPr>
              <a:t>IL CONTENUTO</a:t>
            </a:r>
          </a:p>
        </p:txBody>
      </p:sp>
      <p:sp>
        <p:nvSpPr>
          <p:cNvPr id="36869" name="Text Box 5"/>
          <p:cNvSpPr txBox="1">
            <a:spLocks noChangeArrowheads="1"/>
          </p:cNvSpPr>
          <p:nvPr/>
        </p:nvSpPr>
        <p:spPr bwMode="auto">
          <a:xfrm>
            <a:off x="5029200" y="2741613"/>
            <a:ext cx="2435225" cy="53975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it-IT" altLang="it-IT" b="1">
                <a:solidFill>
                  <a:schemeClr val="bg1"/>
                </a:solidFill>
                <a:effectLst>
                  <a:outerShdw blurRad="38100" dist="38100" dir="2700000" algn="tl">
                    <a:srgbClr val="000000"/>
                  </a:outerShdw>
                </a:effectLst>
                <a:latin typeface="Arial" charset="0"/>
              </a:rPr>
              <a:t>LA RELAZIONE</a:t>
            </a:r>
          </a:p>
        </p:txBody>
      </p:sp>
      <p:sp>
        <p:nvSpPr>
          <p:cNvPr id="36879" name="Text Box 15"/>
          <p:cNvSpPr txBox="1">
            <a:spLocks noChangeArrowheads="1"/>
          </p:cNvSpPr>
          <p:nvPr/>
        </p:nvSpPr>
        <p:spPr bwMode="auto">
          <a:xfrm>
            <a:off x="685800" y="4724400"/>
            <a:ext cx="7924800" cy="646331"/>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CC3300"/>
                </a:solidFill>
                <a:miter lim="800000"/>
                <a:headEnd/>
                <a:tailEnd/>
              </a14:hiddenLine>
            </a:ext>
          </a:extLst>
        </p:spPr>
        <p:txBody>
          <a:bodyPr>
            <a:spAutoFit/>
          </a:bodyPr>
          <a:lstStyle>
            <a:lvl1pPr>
              <a:defRPr sz="2400">
                <a:solidFill>
                  <a:schemeClr val="tx1"/>
                </a:solidFill>
                <a:latin typeface="Times New Roman" pitchFamily="18" charset="0"/>
              </a:defRPr>
            </a:lvl1pPr>
            <a:lvl2pPr marL="476250">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gn="ctr" eaLnBrk="0" hangingPunct="0">
              <a:buClr>
                <a:srgbClr val="CC3300"/>
              </a:buClr>
              <a:buFont typeface="Wingdings" pitchFamily="2" charset="2"/>
              <a:buNone/>
            </a:pPr>
            <a:r>
              <a:rPr lang="it-IT" altLang="it-IT" sz="1800" b="1" dirty="0" smtClean="0">
                <a:solidFill>
                  <a:srgbClr val="FF0000"/>
                </a:solidFill>
                <a:latin typeface="Arial" charset="0"/>
              </a:rPr>
              <a:t>L’ASPETTO DI RELAZIONE AGGIUNGE SIGNIFICATO AL CONTENUTO ATTRAVERSO LA METACOMUNICAZIONE </a:t>
            </a:r>
            <a:endParaRPr lang="it-IT" altLang="it-IT" sz="1800" b="1" dirty="0">
              <a:solidFill>
                <a:srgbClr val="FF0000"/>
              </a:solidFill>
              <a:latin typeface="Arial" charset="0"/>
            </a:endParaRPr>
          </a:p>
        </p:txBody>
      </p:sp>
      <p:sp>
        <p:nvSpPr>
          <p:cNvPr id="10" name="Text Box 8"/>
          <p:cNvSpPr txBox="1">
            <a:spLocks noChangeArrowheads="1"/>
          </p:cNvSpPr>
          <p:nvPr/>
        </p:nvSpPr>
        <p:spPr bwMode="auto">
          <a:xfrm>
            <a:off x="990600" y="304800"/>
            <a:ext cx="7315200" cy="584775"/>
          </a:xfrm>
          <a:prstGeom prst="rect">
            <a:avLst/>
          </a:prstGeom>
          <a:noFill/>
          <a:ln w="9525">
            <a:noFill/>
            <a:miter lim="800000"/>
            <a:headEnd/>
            <a:tailEnd/>
          </a:ln>
          <a:effectLst/>
        </p:spPr>
        <p:txBody>
          <a:bodyPr wrap="square">
            <a:spAutoFit/>
          </a:bodyPr>
          <a:lstStyle>
            <a:defPPr>
              <a:defRPr lang="en-US"/>
            </a:defPPr>
            <a:lvl1pPr algn="ctr">
              <a:spcBef>
                <a:spcPct val="50000"/>
              </a:spcBef>
              <a:defRPr sz="3200" b="1">
                <a:solidFill>
                  <a:srgbClr val="E56F0D"/>
                </a:solidFill>
                <a:latin typeface="+mj-lt"/>
              </a:defRPr>
            </a:lvl1pPr>
          </a:lstStyle>
          <a:p>
            <a:r>
              <a:rPr lang="it-IT" altLang="it-IT" dirty="0"/>
              <a:t>GLI ASSIOMI DELLA COMUNICAZIONE</a:t>
            </a:r>
          </a:p>
        </p:txBody>
      </p:sp>
      <p:sp>
        <p:nvSpPr>
          <p:cNvPr id="5" name="Freccia circolare in su 4"/>
          <p:cNvSpPr/>
          <p:nvPr/>
        </p:nvSpPr>
        <p:spPr>
          <a:xfrm flipH="1">
            <a:off x="3325366" y="3508276"/>
            <a:ext cx="2645668" cy="99357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36212057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Parallasse">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s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14622290</TotalTime>
  <Pages>52</Pages>
  <Words>1258</Words>
  <Application>Microsoft Office PowerPoint</Application>
  <PresentationFormat>Presentazione su schermo (4:3)</PresentationFormat>
  <Paragraphs>212</Paragraphs>
  <Slides>33</Slides>
  <Notes>3</Notes>
  <HiddenSlides>0</HiddenSlides>
  <MMClips>0</MMClips>
  <ScaleCrop>false</ScaleCrop>
  <HeadingPairs>
    <vt:vector size="4" baseType="variant">
      <vt:variant>
        <vt:lpstr>Tema</vt:lpstr>
      </vt:variant>
      <vt:variant>
        <vt:i4>1</vt:i4>
      </vt:variant>
      <vt:variant>
        <vt:lpstr>Titoli diapositive</vt:lpstr>
      </vt:variant>
      <vt:variant>
        <vt:i4>33</vt:i4>
      </vt:variant>
    </vt:vector>
  </HeadingPairs>
  <TitlesOfParts>
    <vt:vector size="34" baseType="lpstr">
      <vt:lpstr>1_Parallasse</vt:lpstr>
      <vt:lpstr>Presentazione standard di PowerPoint</vt:lpstr>
      <vt:lpstr>Presentazione standard di PowerPoint</vt:lpstr>
      <vt:lpstr>Presentazione standard di PowerPoint</vt:lpstr>
      <vt:lpstr>Conflitto: definizione </vt:lpstr>
      <vt:lpstr>Diversi livelli di conflitto</vt:lpstr>
      <vt:lpstr>Presentazione standard di PowerPoint</vt:lpstr>
      <vt:lpstr>Presentazione standard di PowerPoint</vt:lpstr>
      <vt:lpstr>Presentazione standard di PowerPoint</vt:lpstr>
      <vt:lpstr>Presentazione standard di PowerPoint</vt:lpstr>
      <vt:lpstr>Ogni comunicazione ha un aspetto di contenuto e uno di relazione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Come reagire all’ostilità, all’aggressività verbale</vt:lpstr>
      <vt:lpstr>La critica distruttiva</vt:lpstr>
      <vt:lpstr>Come esprimere una critica costruttiva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Strategie  di gestione dei conflitti</vt:lpstr>
      <vt:lpstr>Presentazione standard di PowerPoint</vt:lpstr>
      <vt:lpstr>Presentazione standard di PowerPoint</vt:lpstr>
      <vt:lpstr>Strategia negoziale “I win you win”</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Dorvile Meschieri</dc:creator>
  <cp:lastModifiedBy>Administrator</cp:lastModifiedBy>
  <cp:revision>354</cp:revision>
  <cp:lastPrinted>1996-05-15T19:38:10Z</cp:lastPrinted>
  <dcterms:created xsi:type="dcterms:W3CDTF">1996-05-30T09:54:28Z</dcterms:created>
  <dcterms:modified xsi:type="dcterms:W3CDTF">2017-03-20T09:11:42Z</dcterms:modified>
</cp:coreProperties>
</file>